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0"/>
  </p:notesMasterIdLst>
  <p:handoutMasterIdLst>
    <p:handoutMasterId r:id="rId61"/>
  </p:handoutMasterIdLst>
  <p:sldIdLst>
    <p:sldId id="4474" r:id="rId5"/>
    <p:sldId id="2076138638" r:id="rId6"/>
    <p:sldId id="2076138576" r:id="rId7"/>
    <p:sldId id="2076138724" r:id="rId8"/>
    <p:sldId id="2076138748" r:id="rId9"/>
    <p:sldId id="2076138747" r:id="rId10"/>
    <p:sldId id="2076138749" r:id="rId11"/>
    <p:sldId id="2076138756" r:id="rId12"/>
    <p:sldId id="2076138744" r:id="rId13"/>
    <p:sldId id="2076138746" r:id="rId14"/>
    <p:sldId id="2076138788" r:id="rId15"/>
    <p:sldId id="2076138751" r:id="rId16"/>
    <p:sldId id="2076138750" r:id="rId17"/>
    <p:sldId id="2076138730" r:id="rId18"/>
    <p:sldId id="2076138757" r:id="rId19"/>
    <p:sldId id="2076138758" r:id="rId20"/>
    <p:sldId id="2076138759" r:id="rId21"/>
    <p:sldId id="2076138785" r:id="rId22"/>
    <p:sldId id="2076138760" r:id="rId23"/>
    <p:sldId id="2076138763" r:id="rId24"/>
    <p:sldId id="2076138764" r:id="rId25"/>
    <p:sldId id="2076138733" r:id="rId26"/>
    <p:sldId id="2076138765" r:id="rId27"/>
    <p:sldId id="2076138766" r:id="rId28"/>
    <p:sldId id="2076138768" r:id="rId29"/>
    <p:sldId id="2076138752" r:id="rId30"/>
    <p:sldId id="2076138769" r:id="rId31"/>
    <p:sldId id="2076138784" r:id="rId32"/>
    <p:sldId id="2076138791" r:id="rId33"/>
    <p:sldId id="2076138790" r:id="rId34"/>
    <p:sldId id="2076138792" r:id="rId35"/>
    <p:sldId id="2076138772" r:id="rId36"/>
    <p:sldId id="2076138793" r:id="rId37"/>
    <p:sldId id="2076138794" r:id="rId38"/>
    <p:sldId id="2076138774" r:id="rId39"/>
    <p:sldId id="2076138753" r:id="rId40"/>
    <p:sldId id="2076138799" r:id="rId41"/>
    <p:sldId id="2076138775" r:id="rId42"/>
    <p:sldId id="2076138776" r:id="rId43"/>
    <p:sldId id="2076138795" r:id="rId44"/>
    <p:sldId id="2076138770" r:id="rId45"/>
    <p:sldId id="2076138736" r:id="rId46"/>
    <p:sldId id="2076138789" r:id="rId47"/>
    <p:sldId id="2076138778" r:id="rId48"/>
    <p:sldId id="2076138777" r:id="rId49"/>
    <p:sldId id="2076138781" r:id="rId50"/>
    <p:sldId id="2076138782" r:id="rId51"/>
    <p:sldId id="2076138780" r:id="rId52"/>
    <p:sldId id="2076138742" r:id="rId53"/>
    <p:sldId id="2076138743" r:id="rId54"/>
    <p:sldId id="2076138771" r:id="rId55"/>
    <p:sldId id="2076138796" r:id="rId56"/>
    <p:sldId id="2076138797" r:id="rId57"/>
    <p:sldId id="2076138755" r:id="rId58"/>
    <p:sldId id="4505" r:id="rId5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2076138576"/>
            <p14:sldId id="2076138724"/>
            <p14:sldId id="2076138748"/>
            <p14:sldId id="2076138747"/>
            <p14:sldId id="2076138749"/>
            <p14:sldId id="2076138756"/>
            <p14:sldId id="2076138744"/>
            <p14:sldId id="2076138746"/>
            <p14:sldId id="2076138788"/>
            <p14:sldId id="2076138751"/>
            <p14:sldId id="2076138750"/>
            <p14:sldId id="2076138730"/>
            <p14:sldId id="2076138757"/>
            <p14:sldId id="2076138758"/>
            <p14:sldId id="2076138759"/>
            <p14:sldId id="2076138785"/>
            <p14:sldId id="2076138760"/>
            <p14:sldId id="2076138763"/>
            <p14:sldId id="2076138764"/>
            <p14:sldId id="2076138733"/>
            <p14:sldId id="2076138765"/>
            <p14:sldId id="2076138766"/>
            <p14:sldId id="2076138768"/>
            <p14:sldId id="2076138752"/>
            <p14:sldId id="2076138769"/>
            <p14:sldId id="2076138784"/>
            <p14:sldId id="2076138791"/>
            <p14:sldId id="2076138790"/>
            <p14:sldId id="2076138792"/>
            <p14:sldId id="2076138772"/>
            <p14:sldId id="2076138793"/>
            <p14:sldId id="2076138794"/>
            <p14:sldId id="2076138774"/>
            <p14:sldId id="2076138753"/>
            <p14:sldId id="2076138799"/>
            <p14:sldId id="2076138775"/>
            <p14:sldId id="2076138776"/>
            <p14:sldId id="2076138795"/>
            <p14:sldId id="2076138770"/>
            <p14:sldId id="2076138736"/>
            <p14:sldId id="2076138789"/>
            <p14:sldId id="2076138778"/>
            <p14:sldId id="2076138777"/>
            <p14:sldId id="2076138781"/>
            <p14:sldId id="2076138782"/>
            <p14:sldId id="2076138780"/>
            <p14:sldId id="2076138742"/>
            <p14:sldId id="2076138743"/>
            <p14:sldId id="2076138771"/>
            <p14:sldId id="2076138796"/>
            <p14:sldId id="2076138797"/>
            <p14:sldId id="2076138755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000"/>
    <a:srgbClr val="920000"/>
    <a:srgbClr val="E60000"/>
    <a:srgbClr val="F3F2F1"/>
    <a:srgbClr val="FFFDF7"/>
    <a:srgbClr val="FFF6DD"/>
    <a:srgbClr val="00B050"/>
    <a:srgbClr val="B7970A"/>
    <a:srgbClr val="002267"/>
    <a:srgbClr val="82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81" d="100"/>
          <a:sy n="81" d="100"/>
        </p:scale>
        <p:origin x="1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-3096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10/27/2022 8:54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404853"/>
            <a:ext cx="9823498" cy="1514261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microsoft.com/en-us/azure/active-directory-b2c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PowerBiDevCamp/AADB2C_MSA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ownsdatareactclient.azurewebsites.net/" TargetMode="External"/><Relationship Id="rId2" Type="http://schemas.openxmlformats.org/officeDocument/2006/relationships/hyperlink" Target="https://github.com/PowerBiDevCamp/AppOwnsDataStarterKit_B2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learn.microsoft.com/en-us/azure/active-directory-b2c/tutorial-create-user-flows?pivots=b2c-custom-policy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hyperlink" Target="https://github.com/Azure-Samples/active-directory-b2c-custom-policy-starterp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1ECC-76A9-625F-624A-421F1526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1 – Getting Around in Azure AD B2C Tenant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5483C-2180-7DFF-D947-FB41AE39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1" y="1194718"/>
            <a:ext cx="11543400" cy="5092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94255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FAEB-6862-534F-C36D-C3442760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If Success Is Important, </a:t>
            </a:r>
            <a:r>
              <a:rPr lang="en-US" dirty="0"/>
              <a:t>Embrace the Azure AD B2C Docs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93D-E2B7-010C-04A8-8EF0E1FEA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029475"/>
            <a:ext cx="11604521" cy="369332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https://learn.microsoft.com/en-us/azure/active-directory-b2c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5095A-7F62-251C-D6F7-DF556DE7C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6" y="1640226"/>
            <a:ext cx="8229600" cy="4687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89708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Azure AD B2C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and Testing User Flows</a:t>
            </a:r>
          </a:p>
          <a:p>
            <a:r>
              <a:rPr lang="en-US" dirty="0"/>
              <a:t>Acquiring B2C tokens using msal-browser.js</a:t>
            </a:r>
          </a:p>
          <a:p>
            <a:r>
              <a:rPr lang="en-US" dirty="0"/>
              <a:t>Managing B2C User Accounts using Microsoft Graph API</a:t>
            </a:r>
          </a:p>
          <a:p>
            <a:r>
              <a:rPr lang="en-US" dirty="0"/>
              <a:t>Developing Custom Policies using Visual Studio Code</a:t>
            </a:r>
          </a:p>
          <a:p>
            <a:r>
              <a:rPr lang="en-US" dirty="0"/>
              <a:t>Using Azure functions to implement and deploy API Connectors</a:t>
            </a:r>
          </a:p>
        </p:txBody>
      </p:sp>
    </p:spTree>
    <p:extLst>
      <p:ext uri="{BB962C8B-B14F-4D97-AF65-F5344CB8AC3E}">
        <p14:creationId xmlns:p14="http://schemas.microsoft.com/office/powerpoint/2010/main" val="243656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91CC-83B2-B061-ED1E-9D78BF17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Between User Flows and Custom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29190-AE85-D10D-023D-1B1F8929A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There are two ways to create a B2C policy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</a:rPr>
              <a:t>User flows</a:t>
            </a:r>
            <a:r>
              <a:rPr lang="en-US" dirty="0"/>
              <a:t> – UI-based experience for creation and configuration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</a:rPr>
              <a:t>Custom policies</a:t>
            </a:r>
            <a:r>
              <a:rPr lang="en-US" dirty="0"/>
              <a:t> – Developers work with XML files and Identity Experience Framework (IEF)</a:t>
            </a:r>
          </a:p>
          <a:p>
            <a:pPr lvl="1"/>
            <a:endParaRPr lang="en-US" dirty="0"/>
          </a:p>
          <a:p>
            <a:r>
              <a:rPr lang="en-US" dirty="0"/>
              <a:t>Reasons to choose user flows over custom policies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</a:rPr>
              <a:t>Much easier to use</a:t>
            </a:r>
            <a:r>
              <a:rPr lang="en-US" dirty="0"/>
              <a:t> – custom policies have steep learning curve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</a:rPr>
              <a:t>Does not require deep knowledge</a:t>
            </a:r>
            <a:r>
              <a:rPr lang="en-US" dirty="0"/>
              <a:t> about claims-based security and access token generation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</a:rPr>
              <a:t>No code required</a:t>
            </a:r>
            <a:r>
              <a:rPr lang="en-US" dirty="0"/>
              <a:t> – everything configured in Azure AD B2C Tenant portal</a:t>
            </a:r>
          </a:p>
          <a:p>
            <a:pPr lvl="1"/>
            <a:endParaRPr lang="en-US" dirty="0"/>
          </a:p>
          <a:p>
            <a:r>
              <a:rPr lang="en-US" dirty="0"/>
              <a:t>Reasons to choose custom policies over user flows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</a:rPr>
              <a:t>More control of what claims go in token</a:t>
            </a:r>
            <a:r>
              <a:rPr lang="en-US" dirty="0"/>
              <a:t> – for example, ensure all users have </a:t>
            </a:r>
            <a:r>
              <a:rPr lang="en-US" sz="1800" b="1" dirty="0">
                <a:solidFill>
                  <a:srgbClr val="680000"/>
                </a:solidFill>
              </a:rPr>
              <a:t>email</a:t>
            </a:r>
            <a:r>
              <a:rPr lang="en-US" dirty="0"/>
              <a:t> claim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</a:rPr>
              <a:t>Federation with enterprise accounts</a:t>
            </a:r>
            <a:r>
              <a:rPr lang="en-US" dirty="0"/>
              <a:t> – user flows only support federating social media accounts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</a:rPr>
              <a:t>Merging accounts during signup </a:t>
            </a:r>
            <a:r>
              <a:rPr lang="en-US" dirty="0"/>
              <a:t>- with the same email address</a:t>
            </a:r>
          </a:p>
        </p:txBody>
      </p:sp>
    </p:spTree>
    <p:extLst>
      <p:ext uri="{BB962C8B-B14F-4D97-AF65-F5344CB8AC3E}">
        <p14:creationId xmlns:p14="http://schemas.microsoft.com/office/powerpoint/2010/main" val="2116525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F79299-3F54-C958-445E-CED7435EC3E8}"/>
              </a:ext>
            </a:extLst>
          </p:cNvPr>
          <p:cNvSpPr/>
          <p:nvPr/>
        </p:nvSpPr>
        <p:spPr bwMode="auto">
          <a:xfrm>
            <a:off x="669304" y="1187777"/>
            <a:ext cx="5165888" cy="559009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User Flow Creators Experience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7E228-66C3-9981-696D-424CBCD2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flow versus Custom Policy Experience for Creators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8EC23-C519-B74C-C380-C0A23A3F7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8" y="1640264"/>
            <a:ext cx="4987125" cy="5074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A96DBF-EA47-8646-22AA-EF3F27438064}"/>
              </a:ext>
            </a:extLst>
          </p:cNvPr>
          <p:cNvGrpSpPr/>
          <p:nvPr/>
        </p:nvGrpSpPr>
        <p:grpSpPr>
          <a:xfrm>
            <a:off x="6485643" y="1197204"/>
            <a:ext cx="5147034" cy="5561816"/>
            <a:chOff x="6485643" y="1197204"/>
            <a:chExt cx="5147034" cy="55618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7C91E5-88D3-BF7D-14DE-946CB55AAAB2}"/>
                </a:ext>
              </a:extLst>
            </p:cNvPr>
            <p:cNvSpPr/>
            <p:nvPr/>
          </p:nvSpPr>
          <p:spPr bwMode="auto">
            <a:xfrm>
              <a:off x="6485643" y="1197204"/>
              <a:ext cx="5147034" cy="556181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Custom Policy Development Experience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649013-8E44-C708-E037-0B5E99020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9112"/>
            <a:stretch/>
          </p:blipFill>
          <p:spPr>
            <a:xfrm>
              <a:off x="6563762" y="1641000"/>
              <a:ext cx="5002930" cy="5036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182295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5EDD-3852-EB5B-10A3-7A188533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User Flows in the Azure AD B2C Portal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A252F-490C-B770-D23D-EA5FDF56F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40"/>
          <a:stretch/>
        </p:blipFill>
        <p:spPr>
          <a:xfrm>
            <a:off x="631597" y="1190263"/>
            <a:ext cx="10924886" cy="5587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F98B10-97B6-C053-A4AF-9FA8DF5958BE}"/>
              </a:ext>
            </a:extLst>
          </p:cNvPr>
          <p:cNvSpPr/>
          <p:nvPr/>
        </p:nvSpPr>
        <p:spPr bwMode="auto">
          <a:xfrm>
            <a:off x="2403834" y="2328420"/>
            <a:ext cx="820132" cy="461914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3401E66-99DF-BCD5-3C48-754E30C6125C}"/>
              </a:ext>
            </a:extLst>
          </p:cNvPr>
          <p:cNvSpPr/>
          <p:nvPr/>
        </p:nvSpPr>
        <p:spPr bwMode="auto">
          <a:xfrm rot="10800000">
            <a:off x="1754954" y="6034725"/>
            <a:ext cx="820132" cy="461914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435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9644-5ED8-57F8-058A-2CE159FC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New User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2196E-98E7-4AF2-E7E1-2B3A61D4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29" y="1212198"/>
            <a:ext cx="10124387" cy="540636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AD22AF4-FC7C-A14D-A693-A606A38A436E}"/>
              </a:ext>
            </a:extLst>
          </p:cNvPr>
          <p:cNvSpPr/>
          <p:nvPr/>
        </p:nvSpPr>
        <p:spPr bwMode="auto">
          <a:xfrm>
            <a:off x="499620" y="2488675"/>
            <a:ext cx="725865" cy="405353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D8D3574-43BC-DD6A-7583-E463C615654F}"/>
              </a:ext>
            </a:extLst>
          </p:cNvPr>
          <p:cNvSpPr/>
          <p:nvPr/>
        </p:nvSpPr>
        <p:spPr bwMode="auto">
          <a:xfrm>
            <a:off x="520045" y="5384275"/>
            <a:ext cx="725865" cy="405353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2C82F5-DC4A-C523-E939-1469DA7360FB}"/>
              </a:ext>
            </a:extLst>
          </p:cNvPr>
          <p:cNvSpPr/>
          <p:nvPr/>
        </p:nvSpPr>
        <p:spPr bwMode="auto">
          <a:xfrm>
            <a:off x="342507" y="6177698"/>
            <a:ext cx="725865" cy="405353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8706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6432-7E30-A203-2B66-0737A8F8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Flow Configuration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070E8-1F36-0631-A2C5-4FF8B477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96" y="1217471"/>
            <a:ext cx="10084428" cy="53341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72801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021C-CE9E-9524-20BB-302CA69F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Flow Configuration Properties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A56E96C-EA9E-01A7-1CEE-333AD9429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39595"/>
          </a:xfrm>
        </p:spPr>
        <p:txBody>
          <a:bodyPr/>
          <a:lstStyle/>
          <a:p>
            <a:r>
              <a:rPr lang="en-US" sz="2000" dirty="0"/>
              <a:t>Configure properties to control </a:t>
            </a:r>
            <a:r>
              <a:rPr lang="en-US" sz="1800" b="1" dirty="0">
                <a:solidFill>
                  <a:srgbClr val="680000"/>
                </a:solidFill>
              </a:rPr>
              <a:t>MFA</a:t>
            </a:r>
            <a:r>
              <a:rPr lang="en-US" sz="2000" dirty="0"/>
              <a:t> and </a:t>
            </a:r>
            <a:r>
              <a:rPr lang="en-US" sz="1800" b="1" dirty="0">
                <a:solidFill>
                  <a:srgbClr val="680000"/>
                </a:solidFill>
              </a:rPr>
              <a:t>conditional access</a:t>
            </a:r>
            <a:endParaRPr lang="en-US" sz="2000" b="1" dirty="0">
              <a:solidFill>
                <a:srgbClr val="68000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Configure properties to control </a:t>
            </a:r>
            <a:r>
              <a:rPr lang="en-US" sz="1800" b="1" dirty="0">
                <a:solidFill>
                  <a:srgbClr val="680000"/>
                </a:solidFill>
              </a:rPr>
              <a:t>token lifetimes</a:t>
            </a:r>
            <a:r>
              <a:rPr lang="en-US" sz="2000" dirty="0"/>
              <a:t> and </a:t>
            </a:r>
            <a:r>
              <a:rPr lang="en-US" sz="1800" b="1" dirty="0">
                <a:solidFill>
                  <a:srgbClr val="680000"/>
                </a:solidFill>
              </a:rPr>
              <a:t>claims compatibility</a:t>
            </a:r>
            <a:endParaRPr lang="en-US" sz="2000" b="1" dirty="0">
              <a:solidFill>
                <a:srgbClr val="680000"/>
              </a:solidFill>
            </a:endParaRPr>
          </a:p>
          <a:p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Configure properties to control </a:t>
            </a:r>
            <a:r>
              <a:rPr lang="en-US" sz="1800" b="1" dirty="0">
                <a:solidFill>
                  <a:srgbClr val="680000"/>
                </a:solidFill>
              </a:rPr>
              <a:t>session behavior</a:t>
            </a:r>
            <a:r>
              <a:rPr lang="en-US" sz="2000" dirty="0"/>
              <a:t> and to enable </a:t>
            </a:r>
            <a:r>
              <a:rPr lang="en-US" sz="1800" b="1" dirty="0">
                <a:solidFill>
                  <a:srgbClr val="680000"/>
                </a:solidFill>
              </a:rPr>
              <a:t>support for password reset</a:t>
            </a:r>
            <a:endParaRPr lang="en-US" sz="2000" b="1" dirty="0">
              <a:solidFill>
                <a:srgbClr val="68000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A4D3EF-F3D9-EE14-D5C7-CC0EB8D7D36A}"/>
              </a:ext>
            </a:extLst>
          </p:cNvPr>
          <p:cNvGrpSpPr/>
          <p:nvPr/>
        </p:nvGrpSpPr>
        <p:grpSpPr>
          <a:xfrm>
            <a:off x="979336" y="1648950"/>
            <a:ext cx="5850124" cy="1399486"/>
            <a:chOff x="847363" y="1620669"/>
            <a:chExt cx="5850124" cy="13994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4733B65-C8C1-E2B9-5E97-D9CA5B01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363" y="1620669"/>
              <a:ext cx="2544865" cy="139948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306EAD-5394-2E3A-F5FB-75E3104A9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6141" y="1620669"/>
              <a:ext cx="3151346" cy="749141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A86C-DF04-F5A2-A8F1-B2652E3E5009}"/>
              </a:ext>
            </a:extLst>
          </p:cNvPr>
          <p:cNvGrpSpPr/>
          <p:nvPr/>
        </p:nvGrpSpPr>
        <p:grpSpPr>
          <a:xfrm>
            <a:off x="972607" y="3567291"/>
            <a:ext cx="6083070" cy="1232059"/>
            <a:chOff x="868910" y="3529582"/>
            <a:chExt cx="6083070" cy="12320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B7C9E6-587E-B37F-EF57-20265833A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910" y="3529582"/>
              <a:ext cx="3262789" cy="1232059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50B487-3892-68C2-675F-3A44F1C7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7815" y="3529582"/>
              <a:ext cx="2574165" cy="674451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702AB5-734F-426B-B7E7-4A60240FE08A}"/>
              </a:ext>
            </a:extLst>
          </p:cNvPr>
          <p:cNvGrpSpPr/>
          <p:nvPr/>
        </p:nvGrpSpPr>
        <p:grpSpPr>
          <a:xfrm>
            <a:off x="928425" y="5332532"/>
            <a:ext cx="5978051" cy="1516856"/>
            <a:chOff x="871864" y="5209982"/>
            <a:chExt cx="5978051" cy="15168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0F37B1-FD4C-4FF2-9F10-F4566B37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864" y="5209982"/>
              <a:ext cx="2544865" cy="14500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1E2F2B-AEC2-4EB4-DC49-7342A355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6656" y="5209982"/>
              <a:ext cx="3213259" cy="151685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9356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3B23-704E-77A8-6212-BE311EBC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a User Flow for Local Account Signup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DD423-3B5B-B94A-4F2C-DBB6FF99C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556" b="37087"/>
          <a:stretch/>
        </p:blipFill>
        <p:spPr>
          <a:xfrm>
            <a:off x="1239071" y="1214047"/>
            <a:ext cx="3734301" cy="109191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70B37-0442-F5A9-D7D3-45798E09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11" y="1196765"/>
            <a:ext cx="3095512" cy="34100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516431-B4F9-C140-B01A-07F30494D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55" y="1149477"/>
            <a:ext cx="7649292" cy="4346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04813F-4C40-2F9B-8C55-528B6D490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434" y="1131566"/>
            <a:ext cx="7803609" cy="4791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0CAAAF-88E2-3DAD-9A0C-D3D738DD2B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721"/>
          <a:stretch/>
        </p:blipFill>
        <p:spPr>
          <a:xfrm>
            <a:off x="872805" y="1130833"/>
            <a:ext cx="8105792" cy="4778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DF341C-296B-DA1A-8C1B-039243970A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84"/>
          <a:stretch/>
        </p:blipFill>
        <p:spPr>
          <a:xfrm>
            <a:off x="877465" y="1102256"/>
            <a:ext cx="8404188" cy="48402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914CA5-B4FE-40D2-61BA-A50661E64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10" y="1041307"/>
            <a:ext cx="8535451" cy="5290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039496-E91A-A4FF-70C0-CF99E4AB4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041" y="1023599"/>
            <a:ext cx="8644751" cy="5583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B05704-3B0A-C74B-1521-AE9F11D142D1}"/>
              </a:ext>
            </a:extLst>
          </p:cNvPr>
          <p:cNvSpPr/>
          <p:nvPr/>
        </p:nvSpPr>
        <p:spPr bwMode="auto">
          <a:xfrm>
            <a:off x="6705601" y="3716594"/>
            <a:ext cx="2507225" cy="94389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NOTE</a:t>
            </a:r>
            <a:r>
              <a:rPr lang="en-US" sz="1400" dirty="0">
                <a:solidFill>
                  <a:schemeClr val="tx1"/>
                </a:solidFill>
              </a:rPr>
              <a:t>: You must create an Azure AD application for </a:t>
            </a:r>
            <a:r>
              <a:rPr lang="en-US" sz="1200" b="1" dirty="0">
                <a:solidFill>
                  <a:srgbClr val="680000"/>
                </a:solidFill>
              </a:rPr>
              <a:t>jwt.ms</a:t>
            </a:r>
            <a:r>
              <a:rPr lang="en-US" sz="1400" dirty="0">
                <a:solidFill>
                  <a:schemeClr val="tx1"/>
                </a:solidFill>
              </a:rPr>
              <a:t> to work properly</a:t>
            </a:r>
          </a:p>
        </p:txBody>
      </p:sp>
    </p:spTree>
    <p:extLst>
      <p:ext uri="{BB962C8B-B14F-4D97-AF65-F5344CB8AC3E}">
        <p14:creationId xmlns:p14="http://schemas.microsoft.com/office/powerpoint/2010/main" val="3895609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450468"/>
            <a:ext cx="11053773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rgbClr val="000000"/>
                </a:solidFill>
              </a:rPr>
              <a:t>Integrating Azure AD B2C with </a:t>
            </a:r>
            <a:br>
              <a:rPr lang="en-US" sz="4100" dirty="0">
                <a:solidFill>
                  <a:srgbClr val="000000"/>
                </a:solidFill>
              </a:rPr>
            </a:br>
            <a:r>
              <a:rPr lang="en-US" sz="4100" dirty="0">
                <a:solidFill>
                  <a:srgbClr val="000000"/>
                </a:solidFill>
              </a:rPr>
              <a:t>App-Owns-Data Embedding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C5FD-BF94-8DA5-2765-AD9E6E9F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Tenant Settings for Company Branding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4CF31-865E-DA1F-5719-BA50C688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46" y="1190591"/>
            <a:ext cx="10754481" cy="399506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1E5BD-B5B8-925E-6BBB-5C71250A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9" y="1188992"/>
            <a:ext cx="10748568" cy="42929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AF9B5C-8FC6-16E5-0EF6-242B2D338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15"/>
          <a:stretch/>
        </p:blipFill>
        <p:spPr>
          <a:xfrm>
            <a:off x="589821" y="1201976"/>
            <a:ext cx="11196038" cy="42942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94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11B2-4986-ED53-D976-AC839AEF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Company Branding Provides Instant Gratification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3DD58-7598-3288-1F8A-BD2DE504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44" y="1242052"/>
            <a:ext cx="9587473" cy="53062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92240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12D5-157B-33E6-4DB3-44012AEE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 Providers and Social Account Federation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EEBA4-50FF-B8D8-3BFB-D3A8CDFC3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Users can sign in with existing accounts from popular social identity providers</a:t>
            </a:r>
          </a:p>
          <a:p>
            <a:pPr lvl="1"/>
            <a:r>
              <a:rPr lang="en-US" dirty="0"/>
              <a:t>Built-in support to federate accounts from LinkedIn, Facebook, Google, Twitter, etc.</a:t>
            </a:r>
          </a:p>
          <a:p>
            <a:pPr lvl="1"/>
            <a:r>
              <a:rPr lang="en-US" dirty="0"/>
              <a:t>Integration requires creating an “app” in the external identity provider</a:t>
            </a:r>
          </a:p>
          <a:p>
            <a:pPr lvl="1"/>
            <a:r>
              <a:rPr lang="en-US" dirty="0"/>
              <a:t>You configure support for external identity provider in Azure AD B2C portal</a:t>
            </a:r>
          </a:p>
          <a:p>
            <a:pPr lvl="1"/>
            <a:r>
              <a:rPr lang="en-US" dirty="0"/>
              <a:t>You decide which identity providers to support for each individual user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6BFA-621C-910D-7F83-C88815F0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06" y="3465890"/>
            <a:ext cx="6586939" cy="252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E8444-F596-FACB-D9A8-445EC253E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8" b="11529"/>
          <a:stretch/>
        </p:blipFill>
        <p:spPr>
          <a:xfrm>
            <a:off x="1936948" y="3312458"/>
            <a:ext cx="6745139" cy="338999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4D4A-56C9-E109-BDC8-A0BF4DFD2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12"/>
          <a:stretch/>
        </p:blipFill>
        <p:spPr>
          <a:xfrm>
            <a:off x="1923071" y="3255881"/>
            <a:ext cx="6785301" cy="3635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498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20C0-336C-963F-E00B-2571EC03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Apps To Integrate with Social Identity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5B070-63EF-ED37-E199-3811A8B1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86" y="1299299"/>
            <a:ext cx="8351535" cy="5298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070E660-44E7-E19B-790B-7C309C9091F7}"/>
              </a:ext>
            </a:extLst>
          </p:cNvPr>
          <p:cNvSpPr/>
          <p:nvPr/>
        </p:nvSpPr>
        <p:spPr bwMode="auto">
          <a:xfrm>
            <a:off x="1640263" y="2234150"/>
            <a:ext cx="725865" cy="405353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D706A-3048-31AE-920C-8C804345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77" y="1324770"/>
            <a:ext cx="8725469" cy="5283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237B12D-6C45-ED9A-B8CC-0A46171715DC}"/>
              </a:ext>
            </a:extLst>
          </p:cNvPr>
          <p:cNvSpPr/>
          <p:nvPr/>
        </p:nvSpPr>
        <p:spPr bwMode="auto">
          <a:xfrm>
            <a:off x="867265" y="3289953"/>
            <a:ext cx="725865" cy="405353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C6C7D3D-BF58-0CDD-AA91-254A4C0BA925}"/>
              </a:ext>
            </a:extLst>
          </p:cNvPr>
          <p:cNvSpPr/>
          <p:nvPr/>
        </p:nvSpPr>
        <p:spPr bwMode="auto">
          <a:xfrm>
            <a:off x="859410" y="3809998"/>
            <a:ext cx="725865" cy="405353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0FACA85-2C85-0056-8266-39286DBE8FDA}"/>
              </a:ext>
            </a:extLst>
          </p:cNvPr>
          <p:cNvSpPr/>
          <p:nvPr/>
        </p:nvSpPr>
        <p:spPr bwMode="auto">
          <a:xfrm>
            <a:off x="860982" y="6102283"/>
            <a:ext cx="725865" cy="405353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9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DBE8-DE41-03FB-DEA2-66685757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Identity Provider in AAD B2C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A7116-B9DD-D463-78C2-22796C476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25" y="1248101"/>
            <a:ext cx="10587019" cy="37009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C55F9-CF26-0BC5-5500-16290F9E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3" y="1229439"/>
            <a:ext cx="10647136" cy="374791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DD93A75-E2D2-DA71-952D-383DE0B903F3}"/>
              </a:ext>
            </a:extLst>
          </p:cNvPr>
          <p:cNvSpPr/>
          <p:nvPr/>
        </p:nvSpPr>
        <p:spPr bwMode="auto">
          <a:xfrm>
            <a:off x="6100714" y="3951401"/>
            <a:ext cx="725865" cy="328369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A1F196D-1095-A2EF-7443-E4DAE0D561EB}"/>
              </a:ext>
            </a:extLst>
          </p:cNvPr>
          <p:cNvSpPr/>
          <p:nvPr/>
        </p:nvSpPr>
        <p:spPr bwMode="auto">
          <a:xfrm>
            <a:off x="6102282" y="4405464"/>
            <a:ext cx="725865" cy="328369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2DAD187-CCAD-D0AD-34F7-765359A0C3CA}"/>
              </a:ext>
            </a:extLst>
          </p:cNvPr>
          <p:cNvSpPr/>
          <p:nvPr/>
        </p:nvSpPr>
        <p:spPr bwMode="auto">
          <a:xfrm rot="10800000">
            <a:off x="11142481" y="3011867"/>
            <a:ext cx="542040" cy="328369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835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450B-F07A-4B63-97A1-97B0C2DE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Signup and Sign In with Federated User Accounts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9D87C-336F-6C52-C11E-9CDA402C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4" y="1225046"/>
            <a:ext cx="8154534" cy="5194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26DFEC3-9E7D-26A1-4CDA-07C57592723D}"/>
              </a:ext>
            </a:extLst>
          </p:cNvPr>
          <p:cNvSpPr/>
          <p:nvPr/>
        </p:nvSpPr>
        <p:spPr bwMode="auto">
          <a:xfrm>
            <a:off x="2543005" y="5644329"/>
            <a:ext cx="725865" cy="328369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31161-4F89-A67A-ECE7-A72FC181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71"/>
          <a:stretch/>
        </p:blipFill>
        <p:spPr>
          <a:xfrm>
            <a:off x="487965" y="1224862"/>
            <a:ext cx="8809197" cy="526209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917ECC-9653-12E6-6521-CE601D7893A8}"/>
              </a:ext>
            </a:extLst>
          </p:cNvPr>
          <p:cNvGrpSpPr/>
          <p:nvPr/>
        </p:nvGrpSpPr>
        <p:grpSpPr>
          <a:xfrm>
            <a:off x="196240" y="1171355"/>
            <a:ext cx="10595728" cy="5599521"/>
            <a:chOff x="923827" y="1112363"/>
            <a:chExt cx="10595728" cy="55995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8D5669-80AA-6C5D-1DA4-EC62024DA497}"/>
                </a:ext>
              </a:extLst>
            </p:cNvPr>
            <p:cNvSpPr/>
            <p:nvPr/>
          </p:nvSpPr>
          <p:spPr bwMode="auto">
            <a:xfrm>
              <a:off x="923827" y="1112363"/>
              <a:ext cx="10595728" cy="559952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19163-FF2C-2FB5-7597-93F5DB302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450" y="1480008"/>
              <a:ext cx="3088401" cy="49017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46B887-ED16-2CB1-B3D3-A68519685D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50" r="9491"/>
          <a:stretch/>
        </p:blipFill>
        <p:spPr>
          <a:xfrm>
            <a:off x="746641" y="1272731"/>
            <a:ext cx="8947356" cy="528872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9F0FD7-8DD9-14B2-8414-6D745F518091}"/>
              </a:ext>
            </a:extLst>
          </p:cNvPr>
          <p:cNvGrpSpPr/>
          <p:nvPr/>
        </p:nvGrpSpPr>
        <p:grpSpPr>
          <a:xfrm>
            <a:off x="585780" y="1163147"/>
            <a:ext cx="9360309" cy="5594555"/>
            <a:chOff x="304800" y="993058"/>
            <a:chExt cx="9360309" cy="55945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E02BAC-89F3-5399-A9C5-CA159D9EB985}"/>
                </a:ext>
              </a:extLst>
            </p:cNvPr>
            <p:cNvSpPr/>
            <p:nvPr/>
          </p:nvSpPr>
          <p:spPr bwMode="auto">
            <a:xfrm>
              <a:off x="304800" y="993058"/>
              <a:ext cx="9360309" cy="5594555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A1660D-AE72-B3E3-BB6D-CDC32850B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18"/>
            <a:stretch/>
          </p:blipFill>
          <p:spPr>
            <a:xfrm>
              <a:off x="1396182" y="1054727"/>
              <a:ext cx="6902244" cy="5429679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3EE2A4F5-B9BF-8832-80EE-AF721570E807}"/>
              </a:ext>
            </a:extLst>
          </p:cNvPr>
          <p:cNvSpPr/>
          <p:nvPr/>
        </p:nvSpPr>
        <p:spPr bwMode="auto">
          <a:xfrm>
            <a:off x="1772239" y="5648226"/>
            <a:ext cx="661449" cy="328369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206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Azure AD B2C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and Testing User Flows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Acquiring B2C tokens using msal-browser.js</a:t>
            </a:r>
          </a:p>
          <a:p>
            <a:r>
              <a:rPr lang="en-US" dirty="0"/>
              <a:t>Managing B2C User Accounts using Microsoft Graph API</a:t>
            </a:r>
          </a:p>
          <a:p>
            <a:r>
              <a:rPr lang="en-US" dirty="0"/>
              <a:t>Developing Custom Policies using Visual Studio Code</a:t>
            </a:r>
          </a:p>
          <a:p>
            <a:r>
              <a:rPr lang="en-US" dirty="0"/>
              <a:t>Using Azure functions to implement and deploy API Connectors</a:t>
            </a:r>
          </a:p>
        </p:txBody>
      </p:sp>
    </p:spTree>
    <p:extLst>
      <p:ext uri="{BB962C8B-B14F-4D97-AF65-F5344CB8AC3E}">
        <p14:creationId xmlns:p14="http://schemas.microsoft.com/office/powerpoint/2010/main" val="170179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E8AFCA-CBC3-3CC9-7F60-B68A45FBCF13}"/>
              </a:ext>
            </a:extLst>
          </p:cNvPr>
          <p:cNvSpPr/>
          <p:nvPr/>
        </p:nvSpPr>
        <p:spPr bwMode="auto">
          <a:xfrm>
            <a:off x="7027938" y="4093258"/>
            <a:ext cx="3431356" cy="1527144"/>
          </a:xfrm>
          <a:prstGeom prst="roundRect">
            <a:avLst>
              <a:gd name="adj" fmla="val 802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4BAB55-4BA6-69C4-FB5C-0B1D3A30D133}"/>
              </a:ext>
            </a:extLst>
          </p:cNvPr>
          <p:cNvSpPr/>
          <p:nvPr/>
        </p:nvSpPr>
        <p:spPr>
          <a:xfrm>
            <a:off x="4737226" y="4095819"/>
            <a:ext cx="3756325" cy="1505728"/>
          </a:xfrm>
          <a:prstGeom prst="roundRect">
            <a:avLst>
              <a:gd name="adj" fmla="val 1103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Azure B2C Authority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powerbidevcampauth.b2clogin.com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CB8218-D33F-F30E-E266-238D44B05A40}"/>
              </a:ext>
            </a:extLst>
          </p:cNvPr>
          <p:cNvGrpSpPr/>
          <p:nvPr/>
        </p:nvGrpSpPr>
        <p:grpSpPr>
          <a:xfrm>
            <a:off x="8715376" y="4193026"/>
            <a:ext cx="1555384" cy="1321856"/>
            <a:chOff x="9426843" y="2776980"/>
            <a:chExt cx="1858960" cy="157985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85C6B01-7313-F2ED-0DC9-217E28DAA6BC}"/>
                </a:ext>
              </a:extLst>
            </p:cNvPr>
            <p:cNvSpPr/>
            <p:nvPr/>
          </p:nvSpPr>
          <p:spPr>
            <a:xfrm>
              <a:off x="9426843" y="2776980"/>
              <a:ext cx="1858960" cy="34046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80000"/>
                  </a:solidFill>
                  <a:latin typeface="Arial Black" panose="020B0A04020102020204" pitchFamily="34" charset="0"/>
                </a:rPr>
                <a:t>LinkedIn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FB78838-8468-3B72-64BF-4C584BBAF530}"/>
                </a:ext>
              </a:extLst>
            </p:cNvPr>
            <p:cNvSpPr/>
            <p:nvPr/>
          </p:nvSpPr>
          <p:spPr>
            <a:xfrm>
              <a:off x="9426843" y="3190111"/>
              <a:ext cx="1858960" cy="34046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80000"/>
                  </a:solidFill>
                  <a:latin typeface="Arial Black" panose="020B0A04020102020204" pitchFamily="34" charset="0"/>
                </a:rPr>
                <a:t>Facebook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73EB277-74FD-A0D5-D0C5-04F20060B735}"/>
                </a:ext>
              </a:extLst>
            </p:cNvPr>
            <p:cNvSpPr/>
            <p:nvPr/>
          </p:nvSpPr>
          <p:spPr>
            <a:xfrm>
              <a:off x="9426843" y="3603241"/>
              <a:ext cx="1858960" cy="34046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80000"/>
                  </a:solidFill>
                  <a:latin typeface="Arial Black" panose="020B0A04020102020204" pitchFamily="34" charset="0"/>
                </a:rPr>
                <a:t>Live.com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D9DEF10-A541-7443-898D-1D772088C6CA}"/>
                </a:ext>
              </a:extLst>
            </p:cNvPr>
            <p:cNvSpPr/>
            <p:nvPr/>
          </p:nvSpPr>
          <p:spPr>
            <a:xfrm>
              <a:off x="9426843" y="4016372"/>
              <a:ext cx="1858960" cy="34046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680000"/>
                  </a:solidFill>
                  <a:latin typeface="Arial Black" panose="020B0A04020102020204" pitchFamily="34" charset="0"/>
                </a:rPr>
                <a:t>Azure AD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7D673A-44DE-D196-BA40-9DA3BCEDB575}"/>
              </a:ext>
            </a:extLst>
          </p:cNvPr>
          <p:cNvSpPr/>
          <p:nvPr/>
        </p:nvSpPr>
        <p:spPr>
          <a:xfrm>
            <a:off x="4872380" y="4639233"/>
            <a:ext cx="2136705" cy="3648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</a:rPr>
              <a:t>Policy Endpoint</a:t>
            </a:r>
          </a:p>
          <a:p>
            <a:r>
              <a:rPr lang="en-US" sz="1050" b="1" dirty="0">
                <a:solidFill>
                  <a:srgbClr val="680000"/>
                </a:solidFill>
                <a:latin typeface="Lucida Console" panose="020B0609040504020204" pitchFamily="49" charset="0"/>
              </a:rPr>
              <a:t>B2C_1_susi</a:t>
            </a:r>
            <a:endParaRPr lang="en-US" sz="1000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45E555-0EDF-B247-3701-4524033D874D}"/>
              </a:ext>
            </a:extLst>
          </p:cNvPr>
          <p:cNvSpPr/>
          <p:nvPr/>
        </p:nvSpPr>
        <p:spPr>
          <a:xfrm>
            <a:off x="4855098" y="5102716"/>
            <a:ext cx="2136705" cy="3648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</a:rPr>
              <a:t>Policy Endpoint</a:t>
            </a:r>
          </a:p>
          <a:p>
            <a:r>
              <a:rPr lang="en-US" sz="1050" b="1" dirty="0">
                <a:solidFill>
                  <a:srgbClr val="680000"/>
                </a:solidFill>
                <a:latin typeface="Lucida Console" panose="020B0609040504020204" pitchFamily="49" charset="0"/>
              </a:rPr>
              <a:t>B2C_1_edit_profile</a:t>
            </a:r>
            <a:endParaRPr lang="en-US" sz="1000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D5401E-0BAC-A645-8645-64D26D9BCED3}"/>
              </a:ext>
            </a:extLst>
          </p:cNvPr>
          <p:cNvSpPr/>
          <p:nvPr/>
        </p:nvSpPr>
        <p:spPr>
          <a:xfrm>
            <a:off x="7079529" y="4619135"/>
            <a:ext cx="1272619" cy="8578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680000"/>
                </a:solidFill>
                <a:latin typeface="Arial Black" panose="020B0A04020102020204" pitchFamily="34" charset="0"/>
              </a:rPr>
              <a:t>Local</a:t>
            </a:r>
          </a:p>
          <a:p>
            <a:pPr algn="ctr"/>
            <a:r>
              <a:rPr lang="en-US" sz="900" dirty="0">
                <a:solidFill>
                  <a:srgbClr val="680000"/>
                </a:solidFill>
                <a:latin typeface="Arial Black" panose="020B0A04020102020204" pitchFamily="34" charset="0"/>
              </a:rPr>
              <a:t>Consumer</a:t>
            </a:r>
          </a:p>
          <a:p>
            <a:pPr algn="ctr"/>
            <a:r>
              <a:rPr lang="en-US" sz="900" dirty="0">
                <a:solidFill>
                  <a:srgbClr val="680000"/>
                </a:solidFill>
                <a:latin typeface="Arial Black" panose="020B0A04020102020204" pitchFamily="34" charset="0"/>
              </a:rPr>
              <a:t>Accounts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87FF66B-8F72-64EB-A642-2A978890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Acquiring Tokens from AD B2C Authority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D2F43A-5966-FB58-E0D2-A6499047D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Each Azure AD B2C authentication endpoint defined by a policy</a:t>
            </a:r>
          </a:p>
          <a:p>
            <a:pPr lvl="1"/>
            <a:r>
              <a:rPr lang="en-US" dirty="0"/>
              <a:t>Replying party redirects the user to policy endpoint to begin authentication flow</a:t>
            </a:r>
          </a:p>
          <a:p>
            <a:pPr lvl="1"/>
            <a:r>
              <a:rPr lang="en-US" dirty="0"/>
              <a:t>Replying party must include scope(s) in request to policy endpoint to acquire access token</a:t>
            </a:r>
          </a:p>
          <a:p>
            <a:pPr lvl="1"/>
            <a:r>
              <a:rPr lang="en-US" dirty="0"/>
              <a:t>B2C authority can optionally provide interactive experience as it executes policy</a:t>
            </a:r>
          </a:p>
          <a:p>
            <a:pPr lvl="1"/>
            <a:r>
              <a:rPr lang="en-US" dirty="0"/>
              <a:t>B2C authority returns access token if policy executes successfully</a:t>
            </a:r>
          </a:p>
          <a:p>
            <a:pPr lvl="1"/>
            <a:r>
              <a:rPr lang="en-US" dirty="0"/>
              <a:t>Relying party transmits access token in calls to Web API where Web API validates access token</a:t>
            </a:r>
          </a:p>
          <a:p>
            <a:pPr lvl="1"/>
            <a:r>
              <a:rPr lang="en-US" dirty="0"/>
              <a:t>Web API inspects access token claims to determine whether use has required access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C55EFA-CCA6-682C-D296-64E09EFC9A6B}"/>
              </a:ext>
            </a:extLst>
          </p:cNvPr>
          <p:cNvSpPr/>
          <p:nvPr/>
        </p:nvSpPr>
        <p:spPr>
          <a:xfrm>
            <a:off x="1385739" y="5051973"/>
            <a:ext cx="2040118" cy="118857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Replying Party</a:t>
            </a: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AppOwnsDataReactClint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E98F4E-A95E-68E5-D845-CE10A9078B89}"/>
              </a:ext>
            </a:extLst>
          </p:cNvPr>
          <p:cNvCxnSpPr>
            <a:cxnSpLocks/>
          </p:cNvCxnSpPr>
          <p:nvPr/>
        </p:nvCxnSpPr>
        <p:spPr>
          <a:xfrm flipV="1">
            <a:off x="3446055" y="4721344"/>
            <a:ext cx="1612491" cy="688829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6952A8-90BE-525A-9431-742562D158D1}"/>
              </a:ext>
            </a:extLst>
          </p:cNvPr>
          <p:cNvSpPr/>
          <p:nvPr/>
        </p:nvSpPr>
        <p:spPr>
          <a:xfrm>
            <a:off x="5039476" y="6080288"/>
            <a:ext cx="2313431" cy="772998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Your Secure Web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72849B-3983-BB37-2E4D-8B33AF0313B5}"/>
              </a:ext>
            </a:extLst>
          </p:cNvPr>
          <p:cNvGrpSpPr/>
          <p:nvPr/>
        </p:nvGrpSpPr>
        <p:grpSpPr>
          <a:xfrm>
            <a:off x="3495216" y="4820238"/>
            <a:ext cx="1494503" cy="727589"/>
            <a:chOff x="3495216" y="4820238"/>
            <a:chExt cx="1494503" cy="72758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3B3A-B708-0538-3E89-73CEEDBCDC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5216" y="4889066"/>
              <a:ext cx="1494503" cy="658761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685B70A6-1544-829D-C098-ACADDF6C7E9C}"/>
                </a:ext>
              </a:extLst>
            </p:cNvPr>
            <p:cNvSpPr/>
            <p:nvPr/>
          </p:nvSpPr>
          <p:spPr bwMode="auto">
            <a:xfrm>
              <a:off x="3750857" y="4820238"/>
              <a:ext cx="796412" cy="58993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access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token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5C3EBD-2A29-5DB3-A60E-695B02D50F4C}"/>
              </a:ext>
            </a:extLst>
          </p:cNvPr>
          <p:cNvGrpSpPr/>
          <p:nvPr/>
        </p:nvGrpSpPr>
        <p:grpSpPr>
          <a:xfrm>
            <a:off x="3447780" y="5926368"/>
            <a:ext cx="1607115" cy="589937"/>
            <a:chOff x="3447780" y="5926368"/>
            <a:chExt cx="1607115" cy="58993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2992962-16A6-4B95-1A02-22189FE06886}"/>
                </a:ext>
              </a:extLst>
            </p:cNvPr>
            <p:cNvCxnSpPr>
              <a:cxnSpLocks/>
            </p:cNvCxnSpPr>
            <p:nvPr/>
          </p:nvCxnSpPr>
          <p:spPr>
            <a:xfrm>
              <a:off x="3447780" y="5962503"/>
              <a:ext cx="1607115" cy="53135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792F1CB1-1C31-705E-A56E-15CED4089129}"/>
                </a:ext>
              </a:extLst>
            </p:cNvPr>
            <p:cNvSpPr/>
            <p:nvPr/>
          </p:nvSpPr>
          <p:spPr bwMode="auto">
            <a:xfrm>
              <a:off x="3745938" y="5926368"/>
              <a:ext cx="796412" cy="58993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access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416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BCD4-7889-9F11-84D6-0D201B85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 Application in the Azure AD B2C Tenant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AEFAE-0B82-AB90-B71A-5DF11BEB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7" y="1225265"/>
            <a:ext cx="10492033" cy="3260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05CC395-4CC1-B946-0FDE-66016E9E83E9}"/>
              </a:ext>
            </a:extLst>
          </p:cNvPr>
          <p:cNvSpPr/>
          <p:nvPr/>
        </p:nvSpPr>
        <p:spPr bwMode="auto">
          <a:xfrm>
            <a:off x="2569898" y="3282574"/>
            <a:ext cx="750773" cy="499225"/>
          </a:xfrm>
          <a:prstGeom prst="rightArrow">
            <a:avLst>
              <a:gd name="adj1" fmla="val 50000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2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BCD4-7889-9F11-84D6-0D201B85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Application with SPA Authentication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651681-14E4-CC9A-B16B-1B6155D1F5BF}"/>
              </a:ext>
            </a:extLst>
          </p:cNvPr>
          <p:cNvGrpSpPr/>
          <p:nvPr/>
        </p:nvGrpSpPr>
        <p:grpSpPr>
          <a:xfrm>
            <a:off x="810705" y="1187946"/>
            <a:ext cx="7327283" cy="4194760"/>
            <a:chOff x="1423447" y="2168333"/>
            <a:chExt cx="6271509" cy="37096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EFB299-BBE4-88CF-93E6-A3973027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447" y="2168333"/>
              <a:ext cx="6271509" cy="37096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3316BEF-2E0E-B172-EE3A-EC3E48069DAD}"/>
                </a:ext>
              </a:extLst>
            </p:cNvPr>
            <p:cNvSpPr/>
            <p:nvPr/>
          </p:nvSpPr>
          <p:spPr bwMode="auto">
            <a:xfrm>
              <a:off x="3235765" y="3595552"/>
              <a:ext cx="642596" cy="441490"/>
            </a:xfrm>
            <a:prstGeom prst="rightArrow">
              <a:avLst>
                <a:gd name="adj1" fmla="val 50000"/>
                <a:gd name="adj2" fmla="val 58541"/>
              </a:avLst>
            </a:prstGeom>
            <a:solidFill>
              <a:schemeClr val="accent1"/>
            </a:solidFill>
            <a:ln w="28575">
              <a:solidFill>
                <a:srgbClr val="68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AFA90E2-2438-A591-0ECC-86C6F829DA04}"/>
                </a:ext>
              </a:extLst>
            </p:cNvPr>
            <p:cNvSpPr/>
            <p:nvPr/>
          </p:nvSpPr>
          <p:spPr bwMode="auto">
            <a:xfrm rot="10800000">
              <a:off x="2597804" y="4557377"/>
              <a:ext cx="785569" cy="441490"/>
            </a:xfrm>
            <a:prstGeom prst="rightArrow">
              <a:avLst>
                <a:gd name="adj1" fmla="val 50000"/>
                <a:gd name="adj2" fmla="val 74260"/>
              </a:avLst>
            </a:prstGeom>
            <a:solidFill>
              <a:schemeClr val="accent1"/>
            </a:solidFill>
            <a:ln w="28575">
              <a:solidFill>
                <a:srgbClr val="68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8489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Understanding Azure AD B2C Architecture</a:t>
            </a:r>
          </a:p>
          <a:p>
            <a:r>
              <a:rPr lang="en-US" dirty="0"/>
              <a:t>Building and Testing User Flows</a:t>
            </a:r>
          </a:p>
          <a:p>
            <a:r>
              <a:rPr lang="en-US" dirty="0"/>
              <a:t>Acquiring B2C tokens using msal-browser.js</a:t>
            </a:r>
          </a:p>
          <a:p>
            <a:r>
              <a:rPr lang="en-US" dirty="0"/>
              <a:t>Managing B2C User Accounts using Microsoft Graph API</a:t>
            </a:r>
          </a:p>
          <a:p>
            <a:r>
              <a:rPr lang="en-US" dirty="0"/>
              <a:t>Developing Custom Policies using Visual Studio Code</a:t>
            </a:r>
          </a:p>
          <a:p>
            <a:r>
              <a:rPr lang="en-US" dirty="0"/>
              <a:t>Using Azure functions to implement and deploy API Connectors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95A1-1C3F-AF16-B6DB-2C6BB7B9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Custom Scope to Expose a Web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E03C6-74B7-0AE5-97B0-6A337738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6" y="1259499"/>
            <a:ext cx="10529740" cy="37574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F112EF-29C3-2EA6-5575-231BDD6DB540}"/>
              </a:ext>
            </a:extLst>
          </p:cNvPr>
          <p:cNvGrpSpPr/>
          <p:nvPr/>
        </p:nvGrpSpPr>
        <p:grpSpPr>
          <a:xfrm>
            <a:off x="1928877" y="4074425"/>
            <a:ext cx="5989641" cy="499225"/>
            <a:chOff x="2070277" y="4121560"/>
            <a:chExt cx="5989641" cy="499225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B58F800-6502-B296-6457-11BF4625B6B9}"/>
                </a:ext>
              </a:extLst>
            </p:cNvPr>
            <p:cNvSpPr/>
            <p:nvPr/>
          </p:nvSpPr>
          <p:spPr bwMode="auto">
            <a:xfrm>
              <a:off x="2070277" y="4121560"/>
              <a:ext cx="750773" cy="499225"/>
            </a:xfrm>
            <a:prstGeom prst="rightArrow">
              <a:avLst>
                <a:gd name="adj1" fmla="val 50000"/>
                <a:gd name="adj2" fmla="val 58541"/>
              </a:avLst>
            </a:prstGeom>
            <a:solidFill>
              <a:schemeClr val="accent1"/>
            </a:solidFill>
            <a:ln w="28575">
              <a:solidFill>
                <a:srgbClr val="68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79D1FAE-32C3-9B46-5445-A3B21EAC15D5}"/>
                </a:ext>
              </a:extLst>
            </p:cNvPr>
            <p:cNvSpPr/>
            <p:nvPr/>
          </p:nvSpPr>
          <p:spPr bwMode="auto">
            <a:xfrm>
              <a:off x="2912882" y="4242062"/>
              <a:ext cx="5147036" cy="32051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435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F0B4-3B57-6C59-1C45-29D59867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AADB2C_MSAL Sample Application in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1BE6-B446-01BB-A71B-2CD98069E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8801"/>
          </a:xfrm>
        </p:spPr>
        <p:txBody>
          <a:bodyPr/>
          <a:lstStyle/>
          <a:p>
            <a:r>
              <a:rPr lang="en-US" dirty="0"/>
              <a:t>AADB2C_MSAL demonstrates best practice of authenticating with </a:t>
            </a:r>
            <a:r>
              <a:rPr lang="en-US" sz="2000" b="1" dirty="0">
                <a:solidFill>
                  <a:srgbClr val="680000"/>
                </a:solidFill>
              </a:rPr>
              <a:t>msal-browser.js</a:t>
            </a:r>
            <a:endParaRPr lang="en-US" b="1" dirty="0">
              <a:solidFill>
                <a:srgbClr val="680000"/>
              </a:solidFill>
            </a:endParaRPr>
          </a:p>
          <a:p>
            <a:pPr lvl="1"/>
            <a:r>
              <a:rPr lang="en-US" dirty="0"/>
              <a:t>Download sample code from </a:t>
            </a:r>
            <a:r>
              <a:rPr lang="en-US" dirty="0">
                <a:hlinkClick r:id="rId2"/>
              </a:rPr>
              <a:t>https://github.com/PowerBiDevCamp/AADB2C_MSAL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76E196-DD18-514D-9324-160B4FD38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37" y="2150374"/>
            <a:ext cx="6806153" cy="4529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87179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47BE-6269-36DD-7DF2-FF3170B6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</a:t>
            </a:r>
            <a:r>
              <a:rPr lang="en-US" dirty="0" err="1"/>
              <a:t>AuthConfig.ts</a:t>
            </a:r>
            <a:r>
              <a:rPr lang="en-US" dirty="0"/>
              <a:t> for Your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EAD0B-E3BD-C959-DADE-30DA6742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88" y="1186778"/>
            <a:ext cx="10869627" cy="543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41C9A11-9248-E078-EFD9-CE9516118296}"/>
              </a:ext>
            </a:extLst>
          </p:cNvPr>
          <p:cNvSpPr/>
          <p:nvPr/>
        </p:nvSpPr>
        <p:spPr bwMode="auto">
          <a:xfrm>
            <a:off x="3138855" y="2374519"/>
            <a:ext cx="724041" cy="307136"/>
          </a:xfrm>
          <a:prstGeom prst="rightArrow">
            <a:avLst>
              <a:gd name="adj1" fmla="val 57923"/>
              <a:gd name="adj2" fmla="val 71423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7EA51B6-4D4D-E9EE-A272-C839CD5F82CE}"/>
              </a:ext>
            </a:extLst>
          </p:cNvPr>
          <p:cNvSpPr/>
          <p:nvPr/>
        </p:nvSpPr>
        <p:spPr bwMode="auto">
          <a:xfrm>
            <a:off x="3150578" y="2935761"/>
            <a:ext cx="724041" cy="307136"/>
          </a:xfrm>
          <a:prstGeom prst="rightArrow">
            <a:avLst>
              <a:gd name="adj1" fmla="val 57923"/>
              <a:gd name="adj2" fmla="val 71423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9880F3D-16FB-6C1F-D502-665AFFC2A63C}"/>
              </a:ext>
            </a:extLst>
          </p:cNvPr>
          <p:cNvSpPr/>
          <p:nvPr/>
        </p:nvSpPr>
        <p:spPr bwMode="auto">
          <a:xfrm>
            <a:off x="3122735" y="3505796"/>
            <a:ext cx="724041" cy="307136"/>
          </a:xfrm>
          <a:prstGeom prst="rightArrow">
            <a:avLst>
              <a:gd name="adj1" fmla="val 57923"/>
              <a:gd name="adj2" fmla="val 71423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40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F0B4-3B57-6C59-1C45-29D59867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Out the AADB2_MSAL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6414B-2AC1-6958-6312-1B57C773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8" y="1209188"/>
            <a:ext cx="7758626" cy="47860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272436F-5726-47EC-E911-B2ACBE26D04B}"/>
              </a:ext>
            </a:extLst>
          </p:cNvPr>
          <p:cNvSpPr/>
          <p:nvPr/>
        </p:nvSpPr>
        <p:spPr bwMode="auto">
          <a:xfrm>
            <a:off x="5699689" y="1287066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B79DB-7E85-B26B-2F9A-2FBCA2DAB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8" r="1872"/>
          <a:stretch/>
        </p:blipFill>
        <p:spPr>
          <a:xfrm>
            <a:off x="838985" y="1212392"/>
            <a:ext cx="7635711" cy="477346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E3D712C-378A-F04C-0FA3-A8A6CA31045C}"/>
              </a:ext>
            </a:extLst>
          </p:cNvPr>
          <p:cNvSpPr/>
          <p:nvPr/>
        </p:nvSpPr>
        <p:spPr bwMode="auto">
          <a:xfrm>
            <a:off x="2844938" y="3711325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F3693-C124-8230-0870-637B055B6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45" y="1183488"/>
            <a:ext cx="7882366" cy="484024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ABC761B-86CC-7358-9521-C5D0ECB523F8}"/>
              </a:ext>
            </a:extLst>
          </p:cNvPr>
          <p:cNvSpPr/>
          <p:nvPr/>
        </p:nvSpPr>
        <p:spPr bwMode="auto">
          <a:xfrm>
            <a:off x="2252620" y="1261928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0270F2-00DC-E0B9-42E2-5C2ABC52A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70" y="1207362"/>
            <a:ext cx="7855920" cy="4910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711EFF6-AC16-7FA1-79D5-79BB87815D84}"/>
              </a:ext>
            </a:extLst>
          </p:cNvPr>
          <p:cNvSpPr/>
          <p:nvPr/>
        </p:nvSpPr>
        <p:spPr bwMode="auto">
          <a:xfrm>
            <a:off x="6675362" y="1310633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71402-F87F-4F6B-A415-8E96690CA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6" y="1207453"/>
            <a:ext cx="7914459" cy="485398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A5DEF94-57CD-FA26-DCAB-DBCD0CEA1884}"/>
              </a:ext>
            </a:extLst>
          </p:cNvPr>
          <p:cNvSpPr/>
          <p:nvPr/>
        </p:nvSpPr>
        <p:spPr bwMode="auto">
          <a:xfrm>
            <a:off x="6808909" y="1585581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9169E2-97DD-E6E4-6C88-59650F780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729" y="1155974"/>
            <a:ext cx="8070415" cy="498087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0A45DF-FD8B-83AA-09D8-22B809267A41}"/>
              </a:ext>
            </a:extLst>
          </p:cNvPr>
          <p:cNvSpPr/>
          <p:nvPr/>
        </p:nvSpPr>
        <p:spPr bwMode="auto">
          <a:xfrm>
            <a:off x="2994196" y="3266695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A84AE1-CDFA-6072-B436-0116661C0E67}"/>
              </a:ext>
            </a:extLst>
          </p:cNvPr>
          <p:cNvSpPr/>
          <p:nvPr/>
        </p:nvSpPr>
        <p:spPr bwMode="auto">
          <a:xfrm>
            <a:off x="3438826" y="4729421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93CE35-E628-73F1-D230-85CF129C1C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869" y="1069690"/>
            <a:ext cx="8200499" cy="52378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1BE9C4A-0B5A-712C-B967-87293B11CA23}"/>
              </a:ext>
            </a:extLst>
          </p:cNvPr>
          <p:cNvSpPr/>
          <p:nvPr/>
        </p:nvSpPr>
        <p:spPr bwMode="auto">
          <a:xfrm>
            <a:off x="2781332" y="1162491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9A628E7-CAE8-1CC4-C71A-738B0915CC1A}"/>
              </a:ext>
            </a:extLst>
          </p:cNvPr>
          <p:cNvSpPr/>
          <p:nvPr/>
        </p:nvSpPr>
        <p:spPr bwMode="auto">
          <a:xfrm>
            <a:off x="7255009" y="2529174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881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17" grpId="0" animBg="1"/>
      <p:bldP spid="20" grpId="0" animBg="1"/>
      <p:bldP spid="15" grpId="0" animBg="1"/>
      <p:bldP spid="18" grpId="0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A11A-FA99-A43D-1D64-0A1A442B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Signup/</a:t>
            </a:r>
            <a:r>
              <a:rPr lang="en-US" dirty="0" err="1"/>
              <a:t>Signin</a:t>
            </a:r>
            <a:r>
              <a:rPr lang="en-US" dirty="0"/>
              <a:t> Account As the Active Account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395A-0459-B304-9381-12E61C8C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59" y="1102108"/>
            <a:ext cx="7464889" cy="5524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6E04B-F6BA-B4C0-B05B-1E082D268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2" t="17373" r="4325" b="57611"/>
          <a:stretch/>
        </p:blipFill>
        <p:spPr>
          <a:xfrm>
            <a:off x="5938888" y="1366888"/>
            <a:ext cx="6023726" cy="1049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43623EB-4B0D-33FF-DBF5-0936EFA1F42A}"/>
              </a:ext>
            </a:extLst>
          </p:cNvPr>
          <p:cNvSpPr/>
          <p:nvPr/>
        </p:nvSpPr>
        <p:spPr bwMode="auto">
          <a:xfrm>
            <a:off x="9819099" y="1803310"/>
            <a:ext cx="502058" cy="194259"/>
          </a:xfrm>
          <a:prstGeom prst="rightArrow">
            <a:avLst>
              <a:gd name="adj1" fmla="val 58243"/>
              <a:gd name="adj2" fmla="val 58541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461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A6F5-A054-EAE2-BE23-800BD823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Inspecting the B2C Security Tokens using Fiddler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3A48A-6FA3-6999-D62B-9B46F32B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95"/>
          <a:stretch/>
        </p:blipFill>
        <p:spPr>
          <a:xfrm>
            <a:off x="436739" y="1171705"/>
            <a:ext cx="11506417" cy="42487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985053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Azure AD B2C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and Testing User 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Acquiring B2C tokens using msal-browser.js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Managing B2C User Accounts using Microsoft Graph API</a:t>
            </a:r>
          </a:p>
          <a:p>
            <a:r>
              <a:rPr lang="en-US" dirty="0"/>
              <a:t>Developing Custom Policies using Visual Studio Code</a:t>
            </a:r>
          </a:p>
          <a:p>
            <a:r>
              <a:rPr lang="en-US" dirty="0"/>
              <a:t>Using Azure functions to implement and deploy API Connectors</a:t>
            </a:r>
          </a:p>
        </p:txBody>
      </p:sp>
    </p:spTree>
    <p:extLst>
      <p:ext uri="{BB962C8B-B14F-4D97-AF65-F5344CB8AC3E}">
        <p14:creationId xmlns:p14="http://schemas.microsoft.com/office/powerpoint/2010/main" val="285546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6054-183A-AC82-C18B-AA5D333D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AppOwnsDataStarterKit_B2C</a:t>
            </a:r>
            <a:br>
              <a:rPr lang="en-US" dirty="0"/>
            </a:br>
            <a:r>
              <a:rPr lang="en-US" sz="1800" b="0" dirty="0">
                <a:solidFill>
                  <a:srgbClr val="680000"/>
                </a:solidFill>
                <a:latin typeface="+mn-lt"/>
              </a:rPr>
              <a:t> a customized Version of the App-Owns-Data Starter 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E1E29-E178-7833-D652-B19549BDD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Available for inspection or download in GitHub repository</a:t>
            </a:r>
          </a:p>
          <a:p>
            <a:pPr lvl="1"/>
            <a:r>
              <a:rPr lang="en-US" dirty="0">
                <a:hlinkClick r:id="rId2"/>
              </a:rPr>
              <a:t>https://github.com/PowerBiDevCamp/AppOwnsDataStarterKit_B2C</a:t>
            </a:r>
            <a:r>
              <a:rPr lang="en-US" dirty="0"/>
              <a:t> </a:t>
            </a:r>
          </a:p>
          <a:p>
            <a:r>
              <a:rPr lang="en-US" dirty="0"/>
              <a:t>Try out the </a:t>
            </a:r>
            <a:r>
              <a:rPr lang="en-US" sz="1800" b="1" dirty="0">
                <a:solidFill>
                  <a:srgbClr val="680000"/>
                </a:solidFill>
              </a:rPr>
              <a:t>live demo</a:t>
            </a:r>
            <a:r>
              <a:rPr lang="en-US" dirty="0"/>
              <a:t> to experience Azure AD B2C signup and sign in process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3"/>
              </a:rPr>
              <a:t>https://appownsdatareactclient.azurewebsites.net/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9FA9C-60E3-3CE1-6A95-97709FE2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12" y="3023932"/>
            <a:ext cx="5675819" cy="3640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218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0751-5EB0-6DEF-32F5-6173D5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Managing Consumers Accounts with Microsoft Graph API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E07AC65-0972-3AA9-7736-0577A6120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Custom application can create/update/delete consumer accounts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Microsoft Graph API makes it possible to manage consumer accounts in B2C tenant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997FAD-985A-BFE0-50D5-F7E4CF051BB9}"/>
              </a:ext>
            </a:extLst>
          </p:cNvPr>
          <p:cNvSpPr/>
          <p:nvPr/>
        </p:nvSpPr>
        <p:spPr>
          <a:xfrm>
            <a:off x="5845785" y="1775233"/>
            <a:ext cx="2883436" cy="930259"/>
          </a:xfrm>
          <a:prstGeom prst="roundRect">
            <a:avLst>
              <a:gd name="adj" fmla="val 401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Black" panose="020B0A04020102020204" pitchFamily="34" charset="0"/>
              </a:rPr>
              <a:t>Azure B2C Tenant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FCB5DB-F368-A5F1-329B-988B2114C2C2}"/>
              </a:ext>
            </a:extLst>
          </p:cNvPr>
          <p:cNvSpPr/>
          <p:nvPr/>
        </p:nvSpPr>
        <p:spPr>
          <a:xfrm>
            <a:off x="864111" y="1777639"/>
            <a:ext cx="2398125" cy="7675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AppOwnsDataAdmin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03DD8B-E320-9913-37A9-71AA72C0D5DA}"/>
              </a:ext>
            </a:extLst>
          </p:cNvPr>
          <p:cNvCxnSpPr>
            <a:cxnSpLocks/>
          </p:cNvCxnSpPr>
          <p:nvPr/>
        </p:nvCxnSpPr>
        <p:spPr>
          <a:xfrm>
            <a:off x="3355985" y="2139345"/>
            <a:ext cx="2430596" cy="0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0DCA4F-0243-77EE-BC3F-6F747775A2EE}"/>
              </a:ext>
            </a:extLst>
          </p:cNvPr>
          <p:cNvCxnSpPr>
            <a:cxnSpLocks/>
          </p:cNvCxnSpPr>
          <p:nvPr/>
        </p:nvCxnSpPr>
        <p:spPr>
          <a:xfrm flipH="1">
            <a:off x="3302052" y="2247937"/>
            <a:ext cx="2344538" cy="0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7488C824-DB2C-C5A1-166E-1AE5AF8EC936}"/>
              </a:ext>
            </a:extLst>
          </p:cNvPr>
          <p:cNvSpPr/>
          <p:nvPr/>
        </p:nvSpPr>
        <p:spPr bwMode="auto">
          <a:xfrm>
            <a:off x="3909330" y="1940429"/>
            <a:ext cx="1284377" cy="534983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Microsoft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Graph API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8FDCFC-0289-83B3-CF7A-5166354EBE0E}"/>
              </a:ext>
            </a:extLst>
          </p:cNvPr>
          <p:cNvSpPr/>
          <p:nvPr/>
        </p:nvSpPr>
        <p:spPr>
          <a:xfrm>
            <a:off x="5987958" y="2073897"/>
            <a:ext cx="2618713" cy="48205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Black" panose="020B0A04020102020204" pitchFamily="34" charset="0"/>
              </a:rPr>
              <a:t>Local and Federated Accounts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8C1F687-78FD-5108-6F4C-B674F78B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87" y="3398347"/>
            <a:ext cx="8297647" cy="3335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451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AAA6-26B9-C88B-AE23-647D9A7B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Administrative Application in B2C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0E59E-1FB8-0F3F-67E8-87BAC851F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Application requires application permission </a:t>
            </a:r>
            <a:r>
              <a:rPr lang="en-US" sz="2000" b="1" dirty="0" err="1">
                <a:solidFill>
                  <a:srgbClr val="680000"/>
                </a:solidFill>
              </a:rPr>
              <a:t>User.ReadWrite.All</a:t>
            </a:r>
            <a:endParaRPr lang="en-US" b="1" dirty="0">
              <a:solidFill>
                <a:srgbClr val="68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7CAFE-18FF-82D3-FE16-C26D4A4A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40" y="1764389"/>
            <a:ext cx="10815065" cy="4498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37590F9-B38F-2312-3B54-67E19593553A}"/>
              </a:ext>
            </a:extLst>
          </p:cNvPr>
          <p:cNvSpPr/>
          <p:nvPr/>
        </p:nvSpPr>
        <p:spPr bwMode="auto">
          <a:xfrm>
            <a:off x="2790063" y="5824729"/>
            <a:ext cx="724041" cy="307136"/>
          </a:xfrm>
          <a:prstGeom prst="rightArrow">
            <a:avLst>
              <a:gd name="adj1" fmla="val 57923"/>
              <a:gd name="adj2" fmla="val 71423"/>
            </a:avLst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05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2E22-ED09-10C0-F415-C23B2946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Azure AD B2C?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7FDAF-8A86-F48E-3890-7DF1092E3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31846"/>
          </a:xfrm>
        </p:spPr>
        <p:txBody>
          <a:bodyPr/>
          <a:lstStyle/>
          <a:p>
            <a:r>
              <a:rPr lang="en-US" dirty="0"/>
              <a:t>Identity Provider for the Internet</a:t>
            </a:r>
          </a:p>
          <a:p>
            <a:pPr lvl="1"/>
            <a:r>
              <a:rPr lang="en-US" dirty="0"/>
              <a:t>Reach any potential customer on the Internet who has a valid email address</a:t>
            </a:r>
          </a:p>
          <a:p>
            <a:pPr lvl="1"/>
            <a:r>
              <a:rPr lang="en-US" dirty="0"/>
              <a:t>Consumer users can signup or sign in using social accounts or enterprise accounts</a:t>
            </a:r>
          </a:p>
          <a:p>
            <a:pPr lvl="1"/>
            <a:r>
              <a:rPr lang="en-US" dirty="0"/>
              <a:t>Consumer users can signup by creating local account</a:t>
            </a:r>
          </a:p>
          <a:p>
            <a:pPr lvl="1"/>
            <a:r>
              <a:rPr lang="en-US" dirty="0"/>
              <a:t>Azure AD B2C handles self-service features for email verification and password reset</a:t>
            </a:r>
          </a:p>
          <a:p>
            <a:pPr lvl="1"/>
            <a:endParaRPr lang="en-US" dirty="0"/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AD B2C is a </a:t>
            </a:r>
            <a:r>
              <a:rPr lang="en-US" sz="2000" b="1" i="0" dirty="0">
                <a:solidFill>
                  <a:srgbClr val="680000"/>
                </a:solidFill>
                <a:effectLst/>
                <a:latin typeface="Segoe UI" panose="020B0502040204020203" pitchFamily="34" charset="0"/>
              </a:rPr>
              <a:t>Customer Identity and Access Management (CIAM)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solution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Azure AD B2C provides c</a:t>
            </a:r>
            <a:r>
              <a:rPr lang="en-US" dirty="0"/>
              <a:t>onsumer-centric authorization and identity as a service</a:t>
            </a: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AD B2C competes 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against other CIAM solution including </a:t>
            </a:r>
            <a:r>
              <a:rPr lang="en-US" sz="1800" b="1" i="0" dirty="0">
                <a:solidFill>
                  <a:srgbClr val="680000"/>
                </a:solidFill>
                <a:effectLst/>
                <a:latin typeface="Segoe UI" panose="020B0502040204020203" pitchFamily="34" charset="0"/>
              </a:rPr>
              <a:t>OneLogin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b="1" i="0" dirty="0">
                <a:solidFill>
                  <a:srgbClr val="680000"/>
                </a:solidFill>
                <a:effectLst/>
                <a:latin typeface="Segoe UI" panose="020B0502040204020203" pitchFamily="34" charset="0"/>
              </a:rPr>
              <a:t>Auth0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1800" b="1" i="0" dirty="0">
                <a:solidFill>
                  <a:srgbClr val="680000"/>
                </a:solidFill>
                <a:effectLst/>
                <a:latin typeface="Segoe UI" panose="020B0502040204020203" pitchFamily="34" charset="0"/>
              </a:rPr>
              <a:t>Ping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sz="1800" b="1" i="0" dirty="0">
                <a:solidFill>
                  <a:srgbClr val="680000"/>
                </a:solidFill>
                <a:effectLst/>
                <a:latin typeface="Segoe UI" panose="020B0502040204020203" pitchFamily="34" charset="0"/>
              </a:rPr>
              <a:t>Okta</a:t>
            </a:r>
            <a:endParaRPr lang="en-US" b="1" i="0" dirty="0">
              <a:solidFill>
                <a:srgbClr val="680000"/>
              </a:solidFill>
              <a:effectLst/>
              <a:latin typeface="Segoe UI" panose="020B0502040204020203" pitchFamily="34" charset="0"/>
            </a:endParaRPr>
          </a:p>
          <a:p>
            <a:pPr lvl="1"/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50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97C0-12DC-BFD5-9A0D-57F3701F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B2CAccountsManager.cs in AppOwnsDataAdmin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96AA7-217C-D127-2024-33B89EE9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5" y="1021719"/>
            <a:ext cx="10218263" cy="5793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47968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Azure AD B2C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and Testing User 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Acquiring B2C tokens using msal-browser.js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B2C User Accounts using Microsoft Graph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Custom Policies using Visual Studio Code</a:t>
            </a:r>
          </a:p>
          <a:p>
            <a:r>
              <a:rPr lang="en-US" dirty="0"/>
              <a:t>Using Azure functions to implement and deploy API Connectors</a:t>
            </a:r>
          </a:p>
        </p:txBody>
      </p:sp>
    </p:spTree>
    <p:extLst>
      <p:ext uri="{BB962C8B-B14F-4D97-AF65-F5344CB8AC3E}">
        <p14:creationId xmlns:p14="http://schemas.microsoft.com/office/powerpoint/2010/main" val="22975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57BD-C2C3-AE1B-DAE3-53CBE347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Developing Custom Policies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882E-D191-5D19-3800-504459BBA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01314"/>
          </a:xfrm>
        </p:spPr>
        <p:txBody>
          <a:bodyPr/>
          <a:lstStyle/>
          <a:p>
            <a:r>
              <a:rPr lang="en-US" sz="2400" dirty="0"/>
              <a:t>Custom policy are developed in accordance with </a:t>
            </a:r>
            <a:r>
              <a:rPr lang="en-US" sz="2000" b="1" dirty="0">
                <a:solidFill>
                  <a:srgbClr val="680000"/>
                </a:solidFill>
              </a:rPr>
              <a:t>Identity Experience Framework (IEF)</a:t>
            </a:r>
          </a:p>
          <a:p>
            <a:pPr lvl="1"/>
            <a:r>
              <a:rPr lang="en-US" sz="2000" dirty="0"/>
              <a:t>Policies for authentication and token acquisition defined using customized XML files</a:t>
            </a:r>
          </a:p>
          <a:p>
            <a:pPr lvl="1"/>
            <a:r>
              <a:rPr lang="en-US" sz="2000" dirty="0"/>
              <a:t>Developer must continually edit and upload XM files to test and debug custom policies</a:t>
            </a:r>
          </a:p>
          <a:p>
            <a:pPr lvl="1"/>
            <a:endParaRPr lang="en-US" sz="2000" dirty="0"/>
          </a:p>
          <a:p>
            <a:r>
              <a:rPr lang="en-US" sz="2400" dirty="0"/>
              <a:t>Why would you decide to develop custom policies?</a:t>
            </a:r>
          </a:p>
          <a:p>
            <a:pPr lvl="1"/>
            <a:r>
              <a:rPr lang="en-US" sz="2000" dirty="0"/>
              <a:t>They add extra control over what claims get added to token (e.g. verified email address)</a:t>
            </a:r>
          </a:p>
          <a:p>
            <a:pPr lvl="1"/>
            <a:r>
              <a:rPr lang="en-US" sz="2000" dirty="0"/>
              <a:t>They provide ability to integrate Azure AD tenant(s)</a:t>
            </a:r>
          </a:p>
          <a:p>
            <a:pPr lvl="1"/>
            <a:r>
              <a:rPr lang="en-US" sz="2000" dirty="0"/>
              <a:t>They provide ability to integrate other enterprise identity providers such as Salesforce</a:t>
            </a:r>
          </a:p>
          <a:p>
            <a:pPr lvl="1"/>
            <a:r>
              <a:rPr lang="en-US" sz="2000" dirty="0"/>
              <a:t>They provide a wealth of functionality not covered here!</a:t>
            </a:r>
          </a:p>
          <a:p>
            <a:pPr lvl="1"/>
            <a:endParaRPr lang="en-US" sz="2000" dirty="0"/>
          </a:p>
          <a:p>
            <a:r>
              <a:rPr lang="en-US" sz="2400" dirty="0"/>
              <a:t>Custom policy development has a steep learning curve</a:t>
            </a:r>
          </a:p>
          <a:p>
            <a:pPr lvl="1"/>
            <a:r>
              <a:rPr lang="en-US" sz="2000" dirty="0"/>
              <a:t>Getting up to speed could take 2-3 months</a:t>
            </a:r>
          </a:p>
        </p:txBody>
      </p:sp>
    </p:spTree>
    <p:extLst>
      <p:ext uri="{BB962C8B-B14F-4D97-AF65-F5344CB8AC3E}">
        <p14:creationId xmlns:p14="http://schemas.microsoft.com/office/powerpoint/2010/main" val="3129327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3157-7F53-77E2-C1F5-F8C3528B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Custom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1708-7D27-A890-4A3B-C8ACFFC0A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692497"/>
          </a:xfrm>
        </p:spPr>
        <p:txBody>
          <a:bodyPr/>
          <a:lstStyle/>
          <a:p>
            <a:r>
              <a:rPr lang="en-US" dirty="0"/>
              <a:t>Start by going through the steps in this article</a:t>
            </a:r>
          </a:p>
          <a:p>
            <a:pPr marL="395288" lvl="1" indent="0">
              <a:buNone/>
            </a:pPr>
            <a:r>
              <a:rPr lang="en-US" sz="1600" b="1" dirty="0">
                <a:hlinkClick r:id="rId2"/>
              </a:rPr>
              <a:t>https://learn.microsoft.com/en-us/azure/active-directory-b2c/tutorial-create-user-flows?pivots=b2c-custom-policy</a:t>
            </a:r>
            <a:r>
              <a:rPr lang="en-US" sz="1600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E08CE-0D7E-B59E-4AF8-0FE814136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07"/>
          <a:stretch/>
        </p:blipFill>
        <p:spPr>
          <a:xfrm>
            <a:off x="970962" y="2184009"/>
            <a:ext cx="9728430" cy="4443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446E87C-9E5E-6099-100E-BDB530FC21EA}"/>
              </a:ext>
            </a:extLst>
          </p:cNvPr>
          <p:cNvSpPr/>
          <p:nvPr/>
        </p:nvSpPr>
        <p:spPr bwMode="auto">
          <a:xfrm>
            <a:off x="510618" y="5421982"/>
            <a:ext cx="725865" cy="405353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5336F9C-E3AC-F20B-9FE9-7CFE38F2C480}"/>
              </a:ext>
            </a:extLst>
          </p:cNvPr>
          <p:cNvSpPr/>
          <p:nvPr/>
        </p:nvSpPr>
        <p:spPr bwMode="auto">
          <a:xfrm rot="10800000">
            <a:off x="6620758" y="5046481"/>
            <a:ext cx="725865" cy="405353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22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810C-903F-134E-218A-D909A209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B2C Custom Policy Starter Pack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5E192-BA54-249C-4BCB-39E7C99FB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Developers should use XML files from starter pack as project starting point</a:t>
            </a:r>
          </a:p>
          <a:p>
            <a:pPr lvl="1"/>
            <a:r>
              <a:rPr lang="en-US" dirty="0">
                <a:hlinkClick r:id="rId2"/>
              </a:rPr>
              <a:t>https://github.com/Azure-Samples/active-directory-b2c-custom-policy-starterpack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CF55C-46E6-A64A-3E48-38BFC0BB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94" y="2231896"/>
            <a:ext cx="8308534" cy="28906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044325-DD00-1761-3308-28FD4E70FB8C}"/>
              </a:ext>
            </a:extLst>
          </p:cNvPr>
          <p:cNvGrpSpPr/>
          <p:nvPr/>
        </p:nvGrpSpPr>
        <p:grpSpPr>
          <a:xfrm>
            <a:off x="1659118" y="3245872"/>
            <a:ext cx="9805008" cy="2992046"/>
            <a:chOff x="1225484" y="3820908"/>
            <a:chExt cx="9805008" cy="29920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17E088-D27E-38AC-D375-4F3E5E36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5612" y="3820908"/>
              <a:ext cx="7134880" cy="299204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41D15C1-7131-2CE1-F705-27539AA20A26}"/>
                </a:ext>
              </a:extLst>
            </p:cNvPr>
            <p:cNvSpPr/>
            <p:nvPr/>
          </p:nvSpPr>
          <p:spPr bwMode="auto">
            <a:xfrm>
              <a:off x="1225484" y="5184744"/>
              <a:ext cx="1253765" cy="254522"/>
            </a:xfrm>
            <a:prstGeom prst="roundRect">
              <a:avLst/>
            </a:prstGeom>
            <a:noFill/>
            <a:ln w="38100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45A3E82-5818-9521-5EB9-063725D5D028}"/>
                </a:ext>
              </a:extLst>
            </p:cNvPr>
            <p:cNvSpPr/>
            <p:nvPr/>
          </p:nvSpPr>
          <p:spPr bwMode="auto">
            <a:xfrm>
              <a:off x="2547176" y="5078893"/>
              <a:ext cx="1291472" cy="471340"/>
            </a:xfrm>
            <a:prstGeom prst="rightArrow">
              <a:avLst/>
            </a:prstGeom>
            <a:solidFill>
              <a:schemeClr val="accent1"/>
            </a:solidFill>
            <a:ln w="28575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673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F6A28-0A0E-0447-C6D0-96BD567B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Developing Custom Policies with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FCDB-D61A-651F-5D32-18B325D711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Use the Azure AD B2C extension for Visual Studio Code</a:t>
            </a:r>
          </a:p>
          <a:p>
            <a:pPr lvl="1"/>
            <a:r>
              <a:rPr lang="en-US" dirty="0"/>
              <a:t>Azure AD B2C Policy Explorer</a:t>
            </a:r>
          </a:p>
          <a:p>
            <a:pPr lvl="1"/>
            <a:r>
              <a:rPr lang="en-US" dirty="0"/>
              <a:t>IntelliSense with IEF schema</a:t>
            </a:r>
          </a:p>
          <a:p>
            <a:pPr lvl="1"/>
            <a:r>
              <a:rPr lang="en-US" dirty="0"/>
              <a:t>Automated XML file upload in VS Code for testing</a:t>
            </a:r>
          </a:p>
          <a:p>
            <a:pPr lvl="1"/>
            <a:r>
              <a:rPr lang="en-US" dirty="0"/>
              <a:t>Easy viewing of Azure AD B2C Traces from App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F8ABA-FCA2-38C7-7CDD-6B33A788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5" y="3318687"/>
            <a:ext cx="7645137" cy="3377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227897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953B-45B6-E212-1226-3269CDD2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B2C Policy Explorer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379D6-F400-DECB-8080-451ABA93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59" y="1183942"/>
            <a:ext cx="11154430" cy="47588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086275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D7AE-2450-5925-4E37-4D9A3003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IntelliSense When Configuring Profile 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7B0E-8FD5-8A34-326A-C3917650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8" y="1147092"/>
            <a:ext cx="11688793" cy="325522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140942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583-2F3C-88BA-FDBB-074A7104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Inspecting Azure AD B2C Traces from App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5BFBF-413D-B13E-EA8C-7ECC3262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0" y="1179719"/>
            <a:ext cx="11522314" cy="486286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326908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15A1-98E0-8545-C606-EC7B4BE1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Journeys and Orchestration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40D5C-A295-09F6-0370-57231E3D8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User Journey defines entry point for custom policy </a:t>
            </a:r>
            <a:r>
              <a:rPr lang="en-US" sz="1800" dirty="0"/>
              <a:t>(e.g. </a:t>
            </a:r>
            <a:r>
              <a:rPr lang="en-US" sz="1600" b="1" dirty="0">
                <a:solidFill>
                  <a:srgbClr val="680000"/>
                </a:solidFill>
              </a:rPr>
              <a:t>B2C_1A_customSignupSignIn</a:t>
            </a:r>
            <a:r>
              <a:rPr lang="en-US" sz="1800" dirty="0"/>
              <a:t>)</a:t>
            </a:r>
            <a:endParaRPr lang="en-US" dirty="0"/>
          </a:p>
          <a:p>
            <a:pPr lvl="1"/>
            <a:r>
              <a:rPr lang="en-US" dirty="0"/>
              <a:t>User journey constructed as a sequence of orchestration steps</a:t>
            </a:r>
          </a:p>
          <a:p>
            <a:pPr lvl="1"/>
            <a:r>
              <a:rPr lang="en-US" dirty="0"/>
              <a:t>Orchestration steps reference and execute technical profiles</a:t>
            </a:r>
          </a:p>
          <a:p>
            <a:pPr lvl="1"/>
            <a:r>
              <a:rPr lang="en-US" dirty="0"/>
              <a:t>Orchestration steps can be conditionally skipped based on preconditions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4338D-12D9-92E1-B36D-B03706B9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42" y="3119061"/>
            <a:ext cx="6690855" cy="3630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2260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B53EF-990E-FCCE-8DB8-4D9DA0A4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Azure AD B2B versus Azure AD B2C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5C4B-FA54-CF17-B50B-6341FD55D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16594"/>
          </a:xfrm>
        </p:spPr>
        <p:txBody>
          <a:bodyPr/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AD B2C is a separate service from Azure AD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Designed to support customer-facing applications 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Supports federating user accounts from external identity providers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Supports creating local user account for any human with email address</a:t>
            </a:r>
          </a:p>
          <a:p>
            <a:pPr lvl="1"/>
            <a:r>
              <a:rPr lang="en-US" dirty="0"/>
              <a:t>Provides self-service features for signup and sign in</a:t>
            </a:r>
          </a:p>
          <a:p>
            <a:pPr lvl="1"/>
            <a:r>
              <a:rPr lang="en-US" dirty="0"/>
              <a:t>Provides self-service features for profile editing and password reset</a:t>
            </a:r>
          </a:p>
          <a:p>
            <a:pPr lvl="1"/>
            <a:r>
              <a:rPr lang="en-US" dirty="0"/>
              <a:t>Allows for white labeling user signup/sign in experience</a:t>
            </a:r>
          </a:p>
          <a:p>
            <a:pPr lvl="1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B2C consumer accounts </a:t>
            </a:r>
            <a:r>
              <a:rPr lang="en-US" sz="2000" b="1" i="0" dirty="0">
                <a:solidFill>
                  <a:srgbClr val="680000"/>
                </a:solidFill>
                <a:effectLst/>
                <a:latin typeface="Segoe UI" panose="020B0502040204020203" pitchFamily="34" charset="0"/>
              </a:rPr>
              <a:t>cannot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access Azure resources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AAD B2C only provides authentication support to establish user identity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AAD B2C does not provide features for permissions management or 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77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94F5-3B54-1292-7412-F0E639DD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Up Claims in the Claims Bag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713B-047F-54A9-EED5-C1B6CD1E4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After orchestration step completes, AAD B2C stores outputted claims in claims bag</a:t>
            </a:r>
          </a:p>
          <a:p>
            <a:r>
              <a:rPr lang="en-US" dirty="0"/>
              <a:t>Claims added to claims bag can be utilized by later orchestration steps in user journey.</a:t>
            </a:r>
          </a:p>
        </p:txBody>
      </p:sp>
      <p:pic>
        <p:nvPicPr>
          <p:cNvPr id="2050" name="Picture 2" descr="Azure AD B2C user journey">
            <a:extLst>
              <a:ext uri="{FF2B5EF4-FFF2-40B4-BE49-F238E27FC236}">
                <a16:creationId xmlns:a16="http://schemas.microsoft.com/office/drawing/2014/main" id="{ED24A3BC-FBF5-F4AE-30C1-67CC86E95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5" y="2301570"/>
            <a:ext cx="7673420" cy="43162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6659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Azure AD B2C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and Testing User 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Acquiring B2C tokens using msal-browser.js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B2C User Accounts using Microsoft Graph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Custom Policies using Visual Studio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Using Azure functions to implement and deploy API Connectors</a:t>
            </a:r>
          </a:p>
        </p:txBody>
      </p:sp>
    </p:spTree>
    <p:extLst>
      <p:ext uri="{BB962C8B-B14F-4D97-AF65-F5344CB8AC3E}">
        <p14:creationId xmlns:p14="http://schemas.microsoft.com/office/powerpoint/2010/main" val="357106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D2EA-05B8-896B-5237-795F2180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API Connector with a User Signup Policy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9000812A-1F50-40A8-7F05-DA9DE0228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API connector configured to execute after each user signup</a:t>
            </a:r>
          </a:p>
          <a:p>
            <a:pPr lvl="1"/>
            <a:r>
              <a:rPr lang="en-US" dirty="0"/>
              <a:t>User goes through signup process using local account or any federated identity provider</a:t>
            </a:r>
          </a:p>
          <a:p>
            <a:pPr lvl="1"/>
            <a:r>
              <a:rPr lang="en-US" dirty="0"/>
              <a:t>Completion of signup process triggers execution of Azure function</a:t>
            </a:r>
          </a:p>
          <a:p>
            <a:pPr lvl="1"/>
            <a:r>
              <a:rPr lang="en-US" dirty="0"/>
              <a:t>Azure function adds User record to </a:t>
            </a:r>
            <a:r>
              <a:rPr lang="en-US" sz="1800" b="1" dirty="0" err="1">
                <a:solidFill>
                  <a:srgbClr val="680000"/>
                </a:solidFill>
              </a:rPr>
              <a:t>AppOwnsDataDb</a:t>
            </a:r>
            <a:r>
              <a:rPr lang="en-US" dirty="0"/>
              <a:t> with default permissions (if any)</a:t>
            </a:r>
          </a:p>
          <a:p>
            <a:pPr lvl="1"/>
            <a:r>
              <a:rPr lang="en-US" dirty="0"/>
              <a:t>Azure function uses email address to send welcome email to user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B81241-3373-FF8D-EC16-4137055C2D12}"/>
              </a:ext>
            </a:extLst>
          </p:cNvPr>
          <p:cNvSpPr/>
          <p:nvPr/>
        </p:nvSpPr>
        <p:spPr>
          <a:xfrm>
            <a:off x="1112363" y="3595096"/>
            <a:ext cx="2187930" cy="57862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AppOwnsDataReactClient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90CF9E-16C8-8D59-1903-B5D3CB01F05C}"/>
              </a:ext>
            </a:extLst>
          </p:cNvPr>
          <p:cNvSpPr/>
          <p:nvPr/>
        </p:nvSpPr>
        <p:spPr>
          <a:xfrm>
            <a:off x="4568355" y="3595096"/>
            <a:ext cx="1609755" cy="57862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Black" panose="020B0A04020102020204" pitchFamily="34" charset="0"/>
              </a:rPr>
              <a:t>Azure AD</a:t>
            </a:r>
          </a:p>
          <a:p>
            <a:pPr algn="ctr"/>
            <a:r>
              <a:rPr lang="en-US" sz="1000" dirty="0">
                <a:latin typeface="Arial Black" panose="020B0A04020102020204" pitchFamily="34" charset="0"/>
              </a:rPr>
              <a:t>B2C Tenant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B3A096-BC27-9F87-4550-0154BB8BDEA4}"/>
              </a:ext>
            </a:extLst>
          </p:cNvPr>
          <p:cNvGrpSpPr/>
          <p:nvPr/>
        </p:nvGrpSpPr>
        <p:grpSpPr>
          <a:xfrm>
            <a:off x="6178110" y="3561872"/>
            <a:ext cx="3175141" cy="578623"/>
            <a:chOff x="6178110" y="3561872"/>
            <a:chExt cx="3175141" cy="57862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6AA7792-9CEF-281A-1DAF-C6DF0E77F71A}"/>
                </a:ext>
              </a:extLst>
            </p:cNvPr>
            <p:cNvSpPr/>
            <p:nvPr/>
          </p:nvSpPr>
          <p:spPr>
            <a:xfrm>
              <a:off x="7688791" y="3561872"/>
              <a:ext cx="1664460" cy="57862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 Black" panose="020B0A04020102020204" pitchFamily="34" charset="0"/>
                </a:rPr>
                <a:t>Azure Function App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0880B41-B7D6-3FB7-A4B2-9FF75CA34C0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6178110" y="3876648"/>
              <a:ext cx="1546863" cy="7759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1C29AF-D933-4981-22F1-41227EC3E633}"/>
                </a:ext>
              </a:extLst>
            </p:cNvPr>
            <p:cNvSpPr/>
            <p:nvPr/>
          </p:nvSpPr>
          <p:spPr>
            <a:xfrm>
              <a:off x="6478550" y="3630338"/>
              <a:ext cx="893631" cy="4920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API Connector Callback</a:t>
              </a:r>
              <a:endParaRPr lang="en-US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4B5D15-7AB0-8AF8-8E8F-A51A8B95AE75}"/>
              </a:ext>
            </a:extLst>
          </p:cNvPr>
          <p:cNvGrpSpPr/>
          <p:nvPr/>
        </p:nvGrpSpPr>
        <p:grpSpPr>
          <a:xfrm>
            <a:off x="3300293" y="3625987"/>
            <a:ext cx="1268062" cy="539941"/>
            <a:chOff x="3300293" y="3625987"/>
            <a:chExt cx="1268062" cy="5399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B8AF25-618B-07D4-84B3-F794D1DD8335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>
              <a:off x="3300293" y="3884407"/>
              <a:ext cx="12680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680FBD-D124-6951-AED1-6E9F36DF13CE}"/>
                </a:ext>
              </a:extLst>
            </p:cNvPr>
            <p:cNvSpPr/>
            <p:nvPr/>
          </p:nvSpPr>
          <p:spPr>
            <a:xfrm>
              <a:off x="3535503" y="3625987"/>
              <a:ext cx="678462" cy="53994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user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signup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4BE2EB-B90A-492C-B7B1-21FC23A4F3DD}"/>
              </a:ext>
            </a:extLst>
          </p:cNvPr>
          <p:cNvGrpSpPr/>
          <p:nvPr/>
        </p:nvGrpSpPr>
        <p:grpSpPr>
          <a:xfrm>
            <a:off x="9353250" y="3042643"/>
            <a:ext cx="2433367" cy="850983"/>
            <a:chOff x="9353250" y="3042643"/>
            <a:chExt cx="2433367" cy="850983"/>
          </a:xfrm>
        </p:grpSpPr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CDD9CA6C-36E6-67F9-BC09-ECC25AE0A90F}"/>
                </a:ext>
              </a:extLst>
            </p:cNvPr>
            <p:cNvSpPr/>
            <p:nvPr/>
          </p:nvSpPr>
          <p:spPr>
            <a:xfrm>
              <a:off x="10184514" y="3042643"/>
              <a:ext cx="1602103" cy="850983"/>
            </a:xfrm>
            <a:prstGeom prst="flowChartMagneticDisk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AppOwnsDataDB</a:t>
              </a:r>
            </a:p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user record with default permissions</a:t>
              </a:r>
              <a:endParaRPr lang="en-US" sz="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A3C503-4161-E55D-FC0D-792250CE9CFA}"/>
                </a:ext>
              </a:extLst>
            </p:cNvPr>
            <p:cNvCxnSpPr>
              <a:cxnSpLocks/>
              <a:stCxn id="36" idx="2"/>
              <a:endCxn id="5" idx="3"/>
            </p:cNvCxnSpPr>
            <p:nvPr/>
          </p:nvCxnSpPr>
          <p:spPr>
            <a:xfrm flipH="1">
              <a:off x="9353250" y="3468135"/>
              <a:ext cx="831264" cy="383050"/>
            </a:xfrm>
            <a:prstGeom prst="straightConnector1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3BACBD-E880-6F5B-87F1-437667D00FFE}"/>
              </a:ext>
            </a:extLst>
          </p:cNvPr>
          <p:cNvGrpSpPr/>
          <p:nvPr/>
        </p:nvGrpSpPr>
        <p:grpSpPr>
          <a:xfrm>
            <a:off x="9353250" y="3851184"/>
            <a:ext cx="2507241" cy="749097"/>
            <a:chOff x="9353250" y="3851184"/>
            <a:chExt cx="2507241" cy="74909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16C75B2-C965-6E28-D8A9-489A3020BA30}"/>
                </a:ext>
              </a:extLst>
            </p:cNvPr>
            <p:cNvCxnSpPr>
              <a:cxnSpLocks/>
              <a:stCxn id="5" idx="3"/>
              <a:endCxn id="44" idx="1"/>
            </p:cNvCxnSpPr>
            <p:nvPr/>
          </p:nvCxnSpPr>
          <p:spPr>
            <a:xfrm>
              <a:off x="9353250" y="3851184"/>
              <a:ext cx="823182" cy="459786"/>
            </a:xfrm>
            <a:prstGeom prst="straightConnector1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EB12FCB-70DB-A16B-84B5-562BEEFC53AE}"/>
                </a:ext>
              </a:extLst>
            </p:cNvPr>
            <p:cNvSpPr/>
            <p:nvPr/>
          </p:nvSpPr>
          <p:spPr>
            <a:xfrm>
              <a:off x="10176432" y="4021658"/>
              <a:ext cx="1684059" cy="5786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SendGrid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welcome email to user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2002FE7-1803-77D2-ABC8-2E9D3CA2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75" y="4615704"/>
            <a:ext cx="7909088" cy="2210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7960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4614-5E2E-8B44-67CE-B2A75730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 Triggered in Response to User Signup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BAFA0-D51E-15C1-A9CD-DD5EAB76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0" y="1166464"/>
            <a:ext cx="6426700" cy="5374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95887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Azure AD B2C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and Testing User 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Acquiring B2C tokens using msal-browser.js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B2C User Accounts using Microsoft Graph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Custom Policies using Visual Studio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Using Azure functions to implement and deploy API Connectors</a:t>
            </a:r>
          </a:p>
        </p:txBody>
      </p:sp>
    </p:spTree>
    <p:extLst>
      <p:ext uri="{BB962C8B-B14F-4D97-AF65-F5344CB8AC3E}">
        <p14:creationId xmlns:p14="http://schemas.microsoft.com/office/powerpoint/2010/main" val="244589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1399-2E9B-3815-1F08-ACF8D9A2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>
            <a:normAutofit/>
          </a:bodyPr>
          <a:lstStyle/>
          <a:p>
            <a:r>
              <a:rPr lang="en-US" sz="3450" dirty="0"/>
              <a:t>Authenticating Users for App-Owns-Data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535C5-66DF-553E-B065-976F2C13A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771849" cy="4255011"/>
          </a:xfrm>
        </p:spPr>
        <p:txBody>
          <a:bodyPr/>
          <a:lstStyle/>
          <a:p>
            <a:r>
              <a:rPr lang="en-US" dirty="0"/>
              <a:t>Let’s walk through a typical App-Owns-Data embedding solution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Azure AD B2C fits in perfectly in an App-Owns-Data embedding solution</a:t>
            </a:r>
          </a:p>
          <a:p>
            <a:pPr lvl="1"/>
            <a:r>
              <a:rPr lang="en-US" dirty="0"/>
              <a:t>App-Owns-Data solution provides authorization layer (but it needs help with authentication)</a:t>
            </a:r>
          </a:p>
          <a:p>
            <a:pPr lvl="1"/>
            <a:r>
              <a:rPr lang="en-US" dirty="0"/>
              <a:t>Azure AD B2C provides authentication and identity management (but no help with authorization)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8740-10E8-0E81-293B-BE35E934F371}"/>
              </a:ext>
            </a:extLst>
          </p:cNvPr>
          <p:cNvSpPr txBox="1"/>
          <p:nvPr/>
        </p:nvSpPr>
        <p:spPr>
          <a:xfrm>
            <a:off x="3038168" y="5711029"/>
            <a:ext cx="3725577" cy="87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182880" tIns="146304" rIns="182880" bIns="146304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 Black" panose="020B0A04020102020204" pitchFamily="34" charset="0"/>
              </a:rPr>
              <a:t>App-Owns-Data Embedding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3DE83-23A0-AC80-2432-F3E1629D9BB9}"/>
              </a:ext>
            </a:extLst>
          </p:cNvPr>
          <p:cNvSpPr txBox="1"/>
          <p:nvPr/>
        </p:nvSpPr>
        <p:spPr>
          <a:xfrm>
            <a:off x="6754762" y="5712101"/>
            <a:ext cx="2123768" cy="8730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lIns="182880" tIns="146304" rIns="182880" bIns="146304" rtlCol="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 Black" panose="020B0A04020102020204" pitchFamily="34" charset="0"/>
              </a:rPr>
              <a:t>Azure AD B2C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3E5225-12B9-0757-68B6-66635DADB922}"/>
              </a:ext>
            </a:extLst>
          </p:cNvPr>
          <p:cNvSpPr/>
          <p:nvPr/>
        </p:nvSpPr>
        <p:spPr>
          <a:xfrm>
            <a:off x="958658" y="1912209"/>
            <a:ext cx="2622280" cy="64259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Arial Black" panose="020B0A04020102020204" pitchFamily="34" charset="0"/>
              </a:rPr>
              <a:t>AppOwnsDataReactClient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83EC88-72AF-1923-0257-C444C3D662AC}"/>
              </a:ext>
            </a:extLst>
          </p:cNvPr>
          <p:cNvGrpSpPr/>
          <p:nvPr/>
        </p:nvGrpSpPr>
        <p:grpSpPr>
          <a:xfrm>
            <a:off x="7140217" y="1931874"/>
            <a:ext cx="3980057" cy="642592"/>
            <a:chOff x="7223729" y="1912209"/>
            <a:chExt cx="3673217" cy="64259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7BDA020-7A8D-2C51-64EE-5C90A6C82817}"/>
                </a:ext>
              </a:extLst>
            </p:cNvPr>
            <p:cNvSpPr/>
            <p:nvPr/>
          </p:nvSpPr>
          <p:spPr>
            <a:xfrm>
              <a:off x="8619367" y="1912209"/>
              <a:ext cx="2277579" cy="642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6F5DC96-BD10-A262-5DB8-2561B43797F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7223729" y="2213840"/>
              <a:ext cx="1395638" cy="19665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B14AD8-8939-191B-857A-25C01AF79558}"/>
              </a:ext>
            </a:extLst>
          </p:cNvPr>
          <p:cNvGrpSpPr/>
          <p:nvPr/>
        </p:nvGrpSpPr>
        <p:grpSpPr>
          <a:xfrm>
            <a:off x="3580938" y="1912209"/>
            <a:ext cx="3559279" cy="642591"/>
            <a:chOff x="3580938" y="1912209"/>
            <a:chExt cx="3559279" cy="64259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75B8A30-F085-C277-2891-E4AA8041F236}"/>
                </a:ext>
              </a:extLst>
            </p:cNvPr>
            <p:cNvSpPr/>
            <p:nvPr/>
          </p:nvSpPr>
          <p:spPr>
            <a:xfrm>
              <a:off x="4862638" y="1912209"/>
              <a:ext cx="2277579" cy="64259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D6F530-B110-1478-1C05-4FED33718A05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3580938" y="2233506"/>
              <a:ext cx="1281700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67091E-4E67-88A1-A846-E61A8BA110A7}"/>
              </a:ext>
            </a:extLst>
          </p:cNvPr>
          <p:cNvGrpSpPr/>
          <p:nvPr/>
        </p:nvGrpSpPr>
        <p:grpSpPr>
          <a:xfrm>
            <a:off x="5240297" y="2599850"/>
            <a:ext cx="1668297" cy="1323222"/>
            <a:chOff x="5240297" y="2599850"/>
            <a:chExt cx="1668297" cy="132322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8921B8AB-ECD8-6AAF-0D3F-58968D3AAE4B}"/>
                </a:ext>
              </a:extLst>
            </p:cNvPr>
            <p:cNvSpPr/>
            <p:nvPr/>
          </p:nvSpPr>
          <p:spPr>
            <a:xfrm>
              <a:off x="5240297" y="2844512"/>
              <a:ext cx="1668297" cy="1078560"/>
            </a:xfrm>
            <a:prstGeom prst="flowChartMagneticDisk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AppOwnsDataDB</a:t>
              </a:r>
              <a:endPara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Tenants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Permissions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28DA69-F3CB-AE4E-ED7F-016161B90354}"/>
                </a:ext>
              </a:extLst>
            </p:cNvPr>
            <p:cNvCxnSpPr>
              <a:cxnSpLocks/>
            </p:cNvCxnSpPr>
            <p:nvPr/>
          </p:nvCxnSpPr>
          <p:spPr>
            <a:xfrm>
              <a:off x="6034693" y="2599850"/>
              <a:ext cx="0" cy="431585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79B9A1-175F-7CB3-65AD-7A6CDFB87B40}"/>
                </a:ext>
              </a:extLst>
            </p:cNvPr>
            <p:cNvCxnSpPr>
              <a:cxnSpLocks/>
            </p:cNvCxnSpPr>
            <p:nvPr/>
          </p:nvCxnSpPr>
          <p:spPr>
            <a:xfrm>
              <a:off x="6150947" y="2599850"/>
              <a:ext cx="0" cy="43821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D2CDF1C-2CD0-56E8-A9C7-F044BEFFCE06}"/>
              </a:ext>
            </a:extLst>
          </p:cNvPr>
          <p:cNvSpPr/>
          <p:nvPr/>
        </p:nvSpPr>
        <p:spPr>
          <a:xfrm>
            <a:off x="3870701" y="1958780"/>
            <a:ext cx="640080" cy="5456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?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F5FDE3-2264-9FA4-BD74-BCF1264C911E}"/>
              </a:ext>
            </a:extLst>
          </p:cNvPr>
          <p:cNvSpPr/>
          <p:nvPr/>
        </p:nvSpPr>
        <p:spPr>
          <a:xfrm>
            <a:off x="7411470" y="1939117"/>
            <a:ext cx="886954" cy="568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Azure AD</a:t>
            </a:r>
          </a:p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Principal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92F8A-04CB-B871-991F-F2DB6C6E6FDC}"/>
              </a:ext>
            </a:extLst>
          </p:cNvPr>
          <p:cNvSpPr/>
          <p:nvPr/>
        </p:nvSpPr>
        <p:spPr>
          <a:xfrm>
            <a:off x="3869517" y="1962396"/>
            <a:ext cx="640080" cy="5456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PING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8D4FF8-BA79-1DCA-071E-C5EEF50A7161}"/>
              </a:ext>
            </a:extLst>
          </p:cNvPr>
          <p:cNvSpPr/>
          <p:nvPr/>
        </p:nvSpPr>
        <p:spPr>
          <a:xfrm>
            <a:off x="3867809" y="1964202"/>
            <a:ext cx="640080" cy="5456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OKTA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DBA264-B506-73E1-EFCD-9972C5A2848B}"/>
              </a:ext>
            </a:extLst>
          </p:cNvPr>
          <p:cNvSpPr/>
          <p:nvPr/>
        </p:nvSpPr>
        <p:spPr>
          <a:xfrm>
            <a:off x="3866010" y="1964201"/>
            <a:ext cx="640080" cy="5456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AUTH0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816C61-1AE7-0E95-14B1-46214BCE124F}"/>
              </a:ext>
            </a:extLst>
          </p:cNvPr>
          <p:cNvSpPr/>
          <p:nvPr/>
        </p:nvSpPr>
        <p:spPr>
          <a:xfrm>
            <a:off x="3863405" y="1964202"/>
            <a:ext cx="640080" cy="545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?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BEB232-A3AB-8070-55E2-F351299A87DD}"/>
              </a:ext>
            </a:extLst>
          </p:cNvPr>
          <p:cNvSpPr/>
          <p:nvPr/>
        </p:nvSpPr>
        <p:spPr>
          <a:xfrm>
            <a:off x="3835480" y="1937089"/>
            <a:ext cx="707024" cy="59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Azure AD </a:t>
            </a:r>
            <a:r>
              <a:rPr lang="en-US" sz="1400" b="1" dirty="0">
                <a:solidFill>
                  <a:schemeClr val="tx1"/>
                </a:solidFill>
              </a:rPr>
              <a:t>B2C</a:t>
            </a:r>
            <a:endParaRPr lang="en-US" sz="700" b="1" dirty="0">
              <a:solidFill>
                <a:schemeClr val="tx1"/>
              </a:solidFill>
            </a:endParaRPr>
          </a:p>
        </p:txBody>
      </p:sp>
      <p:pic>
        <p:nvPicPr>
          <p:cNvPr id="7" name="Graphic 6" descr="Heart With Arrow with solid fill">
            <a:extLst>
              <a:ext uri="{FF2B5EF4-FFF2-40B4-BE49-F238E27FC236}">
                <a16:creationId xmlns:a16="http://schemas.microsoft.com/office/drawing/2014/main" id="{C45C8C22-02EC-35A0-C000-5460191BA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992" y="5679804"/>
            <a:ext cx="950054" cy="9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54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8" grpId="0" animBg="1"/>
      <p:bldP spid="19" grpId="0" animBg="1"/>
      <p:bldP spid="4" grpId="0" animBg="1"/>
      <p:bldP spid="20" grpId="0" animBg="1"/>
      <p:bldP spid="21" grpId="0" animBg="1"/>
      <p:bldP spid="22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EF79FB2-959D-14C2-30E7-E8CFD2C62FEA}"/>
              </a:ext>
            </a:extLst>
          </p:cNvPr>
          <p:cNvSpPr/>
          <p:nvPr/>
        </p:nvSpPr>
        <p:spPr>
          <a:xfrm>
            <a:off x="5623648" y="3825766"/>
            <a:ext cx="2449537" cy="1876542"/>
          </a:xfrm>
          <a:prstGeom prst="roundRect">
            <a:avLst>
              <a:gd name="adj" fmla="val 4014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Identity Provider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services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87FF66B-8F72-64EB-A642-2A978890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Azure AD B2C Architecture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D2F43A-5966-FB58-E0D2-A6499047D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Azure AD B2C plays role of </a:t>
            </a:r>
            <a:r>
              <a:rPr lang="en-US" sz="2000" b="1" dirty="0">
                <a:solidFill>
                  <a:srgbClr val="680000"/>
                </a:solidFill>
              </a:rPr>
              <a:t>identity provider</a:t>
            </a:r>
            <a:endParaRPr lang="en-US" b="1" dirty="0">
              <a:solidFill>
                <a:srgbClr val="680000"/>
              </a:solidFill>
            </a:endParaRPr>
          </a:p>
          <a:p>
            <a:pPr lvl="1"/>
            <a:r>
              <a:rPr lang="en-US" dirty="0"/>
              <a:t>B2C tenant provides </a:t>
            </a:r>
            <a:r>
              <a:rPr lang="en-US" sz="1800" b="1" dirty="0">
                <a:solidFill>
                  <a:srgbClr val="680000"/>
                </a:solidFill>
              </a:rPr>
              <a:t>access tokens</a:t>
            </a:r>
            <a:r>
              <a:rPr lang="en-US" dirty="0"/>
              <a:t> to client applications (i.e. relying parties)</a:t>
            </a:r>
          </a:p>
          <a:p>
            <a:pPr lvl="1"/>
            <a:r>
              <a:rPr lang="en-US" dirty="0"/>
              <a:t>B2C tenant contains its own </a:t>
            </a:r>
            <a:r>
              <a:rPr lang="en-US" sz="1800" b="1" dirty="0">
                <a:solidFill>
                  <a:srgbClr val="680000"/>
                </a:solidFill>
              </a:rPr>
              <a:t>Authority</a:t>
            </a:r>
            <a:r>
              <a:rPr lang="en-US" dirty="0"/>
              <a:t> which exposes public endpoints for user authentication</a:t>
            </a:r>
          </a:p>
          <a:p>
            <a:pPr lvl="1"/>
            <a:r>
              <a:rPr lang="en-US" dirty="0"/>
              <a:t>Each public endpoint has behavior defined by </a:t>
            </a:r>
            <a:r>
              <a:rPr lang="en-US" sz="1800" b="1" dirty="0">
                <a:solidFill>
                  <a:srgbClr val="680000"/>
                </a:solidFill>
              </a:rPr>
              <a:t>policy</a:t>
            </a:r>
            <a:r>
              <a:rPr lang="en-US" dirty="0"/>
              <a:t> loaded from </a:t>
            </a:r>
            <a:r>
              <a:rPr lang="en-US" sz="1800" b="1" dirty="0">
                <a:solidFill>
                  <a:srgbClr val="680000"/>
                </a:solidFill>
              </a:rPr>
              <a:t>policy store</a:t>
            </a:r>
            <a:endParaRPr lang="en-US" b="1" dirty="0">
              <a:solidFill>
                <a:srgbClr val="680000"/>
              </a:solidFill>
            </a:endParaRPr>
          </a:p>
          <a:p>
            <a:pPr lvl="1"/>
            <a:r>
              <a:rPr lang="en-US" dirty="0"/>
              <a:t>Policies define behaviors to </a:t>
            </a:r>
            <a:r>
              <a:rPr lang="en-US" sz="1800" b="1" dirty="0">
                <a:solidFill>
                  <a:srgbClr val="680000"/>
                </a:solidFill>
              </a:rPr>
              <a:t>federate</a:t>
            </a:r>
            <a:r>
              <a:rPr lang="en-US" dirty="0"/>
              <a:t> with other identity providers</a:t>
            </a:r>
          </a:p>
          <a:p>
            <a:pPr lvl="1"/>
            <a:r>
              <a:rPr lang="en-US" dirty="0"/>
              <a:t>Policies define behaviors to create and manage </a:t>
            </a:r>
            <a:r>
              <a:rPr lang="en-US" sz="1800" b="1" dirty="0">
                <a:solidFill>
                  <a:srgbClr val="680000"/>
                </a:solidFill>
              </a:rPr>
              <a:t>local accounts</a:t>
            </a:r>
            <a:endParaRPr lang="en-US" b="1" dirty="0">
              <a:solidFill>
                <a:srgbClr val="68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4BAB55-4BA6-69C4-FB5C-0B1D3A30D133}"/>
              </a:ext>
            </a:extLst>
          </p:cNvPr>
          <p:cNvSpPr/>
          <p:nvPr/>
        </p:nvSpPr>
        <p:spPr>
          <a:xfrm>
            <a:off x="5628968" y="3820850"/>
            <a:ext cx="2449537" cy="1876542"/>
          </a:xfrm>
          <a:prstGeom prst="roundRect">
            <a:avLst>
              <a:gd name="adj" fmla="val 401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Black" panose="020B0A04020102020204" pitchFamily="34" charset="0"/>
              </a:rPr>
              <a:t>Azure B2C Tenant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C55EFA-CCA6-682C-D296-64E09EFC9A6B}"/>
              </a:ext>
            </a:extLst>
          </p:cNvPr>
          <p:cNvSpPr/>
          <p:nvPr/>
        </p:nvSpPr>
        <p:spPr>
          <a:xfrm>
            <a:off x="1432377" y="4761973"/>
            <a:ext cx="2398125" cy="14631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Relying Party</a:t>
            </a:r>
          </a:p>
          <a:p>
            <a:pPr algn="ctr"/>
            <a:r>
              <a:rPr lang="en-US" sz="1200" dirty="0" err="1">
                <a:latin typeface="Arial "/>
              </a:rPr>
              <a:t>AppOwnsDatReactClient</a:t>
            </a:r>
            <a:endParaRPr lang="en-US" sz="1200" dirty="0">
              <a:latin typeface="Arial 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6952A8-90BE-525A-9431-742562D158D1}"/>
              </a:ext>
            </a:extLst>
          </p:cNvPr>
          <p:cNvSpPr/>
          <p:nvPr/>
        </p:nvSpPr>
        <p:spPr>
          <a:xfrm>
            <a:off x="5609240" y="6090094"/>
            <a:ext cx="2761762" cy="65828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Web API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AppOwnsDataWebApi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40113D1-B1DE-A950-98B9-9A7FA7E56626}"/>
              </a:ext>
            </a:extLst>
          </p:cNvPr>
          <p:cNvGrpSpPr/>
          <p:nvPr/>
        </p:nvGrpSpPr>
        <p:grpSpPr>
          <a:xfrm>
            <a:off x="3890838" y="4602243"/>
            <a:ext cx="1677667" cy="895307"/>
            <a:chOff x="3474436" y="3969532"/>
            <a:chExt cx="1677667" cy="89530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E98F4E-A95E-68E5-D845-CE10A9078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4269" y="3969532"/>
              <a:ext cx="1612491" cy="688829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3B3A-B708-0538-3E89-73CEEDBCDC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4436" y="4159044"/>
              <a:ext cx="1677667" cy="705795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685B70A6-1544-829D-C098-ACADDF6C7E9C}"/>
                </a:ext>
              </a:extLst>
            </p:cNvPr>
            <p:cNvSpPr/>
            <p:nvPr/>
          </p:nvSpPr>
          <p:spPr bwMode="auto">
            <a:xfrm>
              <a:off x="3936553" y="4127418"/>
              <a:ext cx="796412" cy="58993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access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token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815ED6-6D22-E9C2-FA23-E81181838687}"/>
              </a:ext>
            </a:extLst>
          </p:cNvPr>
          <p:cNvGrpSpPr/>
          <p:nvPr/>
        </p:nvGrpSpPr>
        <p:grpSpPr>
          <a:xfrm>
            <a:off x="3956015" y="5797430"/>
            <a:ext cx="1527649" cy="589937"/>
            <a:chOff x="3539613" y="5164719"/>
            <a:chExt cx="1527649" cy="58993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2992962-16A6-4B95-1A02-22189FE06886}"/>
                </a:ext>
              </a:extLst>
            </p:cNvPr>
            <p:cNvCxnSpPr>
              <a:cxnSpLocks/>
            </p:cNvCxnSpPr>
            <p:nvPr/>
          </p:nvCxnSpPr>
          <p:spPr>
            <a:xfrm>
              <a:off x="3539613" y="5201265"/>
              <a:ext cx="1527649" cy="548477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792F1CB1-1C31-705E-A56E-15CED4089129}"/>
                </a:ext>
              </a:extLst>
            </p:cNvPr>
            <p:cNvSpPr/>
            <p:nvPr/>
          </p:nvSpPr>
          <p:spPr bwMode="auto">
            <a:xfrm>
              <a:off x="3911971" y="5164719"/>
              <a:ext cx="796412" cy="58993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access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token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B64ED-1E6A-FEDE-1963-F92760A44866}"/>
              </a:ext>
            </a:extLst>
          </p:cNvPr>
          <p:cNvSpPr/>
          <p:nvPr/>
        </p:nvSpPr>
        <p:spPr>
          <a:xfrm>
            <a:off x="5789996" y="5249512"/>
            <a:ext cx="2160858" cy="32302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Black" panose="020B0A04020102020204" pitchFamily="34" charset="0"/>
              </a:rPr>
              <a:t>Local Accounts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7D673A-44DE-D196-BA40-9DA3BCEDB575}"/>
              </a:ext>
            </a:extLst>
          </p:cNvPr>
          <p:cNvSpPr/>
          <p:nvPr/>
        </p:nvSpPr>
        <p:spPr>
          <a:xfrm>
            <a:off x="5789996" y="4508011"/>
            <a:ext cx="2136705" cy="32302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Black" panose="020B0A04020102020204" pitchFamily="34" charset="0"/>
              </a:rPr>
              <a:t>Policy Store - Endpoints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AA33EF-1792-022B-EBD2-08B5FAF75B59}"/>
              </a:ext>
            </a:extLst>
          </p:cNvPr>
          <p:cNvSpPr/>
          <p:nvPr/>
        </p:nvSpPr>
        <p:spPr>
          <a:xfrm>
            <a:off x="5789996" y="4137260"/>
            <a:ext cx="2136705" cy="32302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Black" panose="020B0A04020102020204" pitchFamily="34" charset="0"/>
              </a:rPr>
              <a:t>B2C Authority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A0CB1A-FCAD-B1EE-299F-609B700BE2AE}"/>
              </a:ext>
            </a:extLst>
          </p:cNvPr>
          <p:cNvSpPr/>
          <p:nvPr/>
        </p:nvSpPr>
        <p:spPr>
          <a:xfrm>
            <a:off x="5789996" y="4878762"/>
            <a:ext cx="2160858" cy="32302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Black" panose="020B0A04020102020204" pitchFamily="34" charset="0"/>
              </a:rPr>
              <a:t>Account Federation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F0C1FB-BFDC-4286-3077-E9C2F9419D25}"/>
              </a:ext>
            </a:extLst>
          </p:cNvPr>
          <p:cNvGrpSpPr/>
          <p:nvPr/>
        </p:nvGrpSpPr>
        <p:grpSpPr>
          <a:xfrm>
            <a:off x="7950854" y="3058256"/>
            <a:ext cx="3941819" cy="1982016"/>
            <a:chOff x="7620917" y="2425545"/>
            <a:chExt cx="3941819" cy="19820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0B2C86C-0FB6-F042-6CB7-C6384CDCADE0}"/>
                </a:ext>
              </a:extLst>
            </p:cNvPr>
            <p:cNvGrpSpPr/>
            <p:nvPr/>
          </p:nvGrpSpPr>
          <p:grpSpPr>
            <a:xfrm>
              <a:off x="8949056" y="2425545"/>
              <a:ext cx="2613680" cy="1723670"/>
              <a:chOff x="8693417" y="2307556"/>
              <a:chExt cx="2672673" cy="1753167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01F2AD-FF04-1C9F-3E81-FB4198746E18}"/>
                  </a:ext>
                </a:extLst>
              </p:cNvPr>
              <p:cNvSpPr/>
              <p:nvPr/>
            </p:nvSpPr>
            <p:spPr>
              <a:xfrm>
                <a:off x="8693417" y="2307556"/>
                <a:ext cx="2672673" cy="1753167"/>
              </a:xfrm>
              <a:prstGeom prst="roundRect">
                <a:avLst>
                  <a:gd name="adj" fmla="val 471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Social Media Accounts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85C6B01-7313-F2ED-0DC9-217E28DAA6BC}"/>
                  </a:ext>
                </a:extLst>
              </p:cNvPr>
              <p:cNvSpPr/>
              <p:nvPr/>
            </p:nvSpPr>
            <p:spPr>
              <a:xfrm>
                <a:off x="8797764" y="2711032"/>
                <a:ext cx="2398125" cy="33646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Arial Black" panose="020B0A04020102020204" pitchFamily="34" charset="0"/>
                  </a:rPr>
                  <a:t>LinkedIn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FB78838-8468-3B72-64BF-4C584BBAF530}"/>
                  </a:ext>
                </a:extLst>
              </p:cNvPr>
              <p:cNvSpPr/>
              <p:nvPr/>
            </p:nvSpPr>
            <p:spPr>
              <a:xfrm>
                <a:off x="8797764" y="3119320"/>
                <a:ext cx="2398125" cy="33646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Arial Black" panose="020B0A04020102020204" pitchFamily="34" charset="0"/>
                  </a:rPr>
                  <a:t>Facebook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73EB277-74FD-A0D5-D0C5-04F20060B735}"/>
                  </a:ext>
                </a:extLst>
              </p:cNvPr>
              <p:cNvSpPr/>
              <p:nvPr/>
            </p:nvSpPr>
            <p:spPr>
              <a:xfrm>
                <a:off x="8797764" y="3527609"/>
                <a:ext cx="2398125" cy="33646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Arial Black" panose="020B0A04020102020204" pitchFamily="34" charset="0"/>
                  </a:rPr>
                  <a:t>Live.com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8CB1554-49C1-C443-8A83-EE0ED32E94B6}"/>
                </a:ext>
              </a:extLst>
            </p:cNvPr>
            <p:cNvCxnSpPr>
              <a:cxnSpLocks/>
              <a:stCxn id="13" idx="3"/>
              <a:endCxn id="20" idx="1"/>
            </p:cNvCxnSpPr>
            <p:nvPr/>
          </p:nvCxnSpPr>
          <p:spPr>
            <a:xfrm flipV="1">
              <a:off x="7620917" y="3287380"/>
              <a:ext cx="1328139" cy="1120181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B09343-9197-E438-F570-97DBB9791F15}"/>
              </a:ext>
            </a:extLst>
          </p:cNvPr>
          <p:cNvGrpSpPr/>
          <p:nvPr/>
        </p:nvGrpSpPr>
        <p:grpSpPr>
          <a:xfrm>
            <a:off x="7963356" y="5007904"/>
            <a:ext cx="3982240" cy="1516430"/>
            <a:chOff x="7590329" y="4426411"/>
            <a:chExt cx="3982240" cy="206288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935502-0824-EBD3-1426-24352EF0ADA3}"/>
                </a:ext>
              </a:extLst>
            </p:cNvPr>
            <p:cNvGrpSpPr/>
            <p:nvPr/>
          </p:nvGrpSpPr>
          <p:grpSpPr>
            <a:xfrm>
              <a:off x="8898195" y="4426411"/>
              <a:ext cx="2674374" cy="2062882"/>
              <a:chOff x="8672051" y="4121608"/>
              <a:chExt cx="2694040" cy="2082548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50DDB4D-8822-7FE1-D9FF-5EDBA9E92BD3}"/>
                  </a:ext>
                </a:extLst>
              </p:cNvPr>
              <p:cNvSpPr/>
              <p:nvPr/>
            </p:nvSpPr>
            <p:spPr>
              <a:xfrm>
                <a:off x="8672051" y="4121608"/>
                <a:ext cx="2694040" cy="2082548"/>
              </a:xfrm>
              <a:prstGeom prst="roundRect">
                <a:avLst>
                  <a:gd name="adj" fmla="val 471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Enterprise Accounts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D9DEF10-A541-7443-898D-1D772088C6CA}"/>
                  </a:ext>
                </a:extLst>
              </p:cNvPr>
              <p:cNvSpPr/>
              <p:nvPr/>
            </p:nvSpPr>
            <p:spPr>
              <a:xfrm>
                <a:off x="8824885" y="4490120"/>
                <a:ext cx="2398125" cy="460829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Azure AD</a:t>
                </a: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 - contoso.com</a:t>
                </a:r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6EEEAB-4253-D359-A34B-8BE7CC39250B}"/>
                  </a:ext>
                </a:extLst>
              </p:cNvPr>
              <p:cNvSpPr/>
              <p:nvPr/>
            </p:nvSpPr>
            <p:spPr>
              <a:xfrm>
                <a:off x="8807601" y="5049311"/>
                <a:ext cx="2398125" cy="460829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Azure AD</a:t>
                </a: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 - wingtip.com</a:t>
                </a:r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BEA492C-522B-3B22-C52E-2B46FDABC6AD}"/>
                  </a:ext>
                </a:extLst>
              </p:cNvPr>
              <p:cNvSpPr/>
              <p:nvPr/>
            </p:nvSpPr>
            <p:spPr>
              <a:xfrm>
                <a:off x="8813463" y="5600295"/>
                <a:ext cx="2398125" cy="460829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Salesforce</a:t>
                </a: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 - acmecorp.com</a:t>
                </a:r>
                <a:endParaRPr 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980EF85-D0F5-066E-E9C0-4A5ACA4E11E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590329" y="4472775"/>
              <a:ext cx="1307866" cy="98507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5154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9" grpId="0" animBg="1"/>
      <p:bldP spid="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663-C448-28F9-759D-28347506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 Azure AD B2C New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4CE2A-28D2-38F8-4509-05E16BC90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08269"/>
          </a:xfrm>
        </p:spPr>
        <p:txBody>
          <a:bodyPr/>
          <a:lstStyle/>
          <a:p>
            <a:r>
              <a:rPr lang="en-US" dirty="0"/>
              <a:t>Requirements for creating a new Azure AD B2C tenant</a:t>
            </a:r>
          </a:p>
          <a:p>
            <a:pPr lvl="1"/>
            <a:r>
              <a:rPr lang="en-US" dirty="0"/>
              <a:t>Azure AD organizational account</a:t>
            </a:r>
          </a:p>
          <a:p>
            <a:pPr lvl="1"/>
            <a:r>
              <a:rPr lang="en-US" dirty="0"/>
              <a:t>Azure subscription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5E8FAC-9E16-7F2E-0908-0FECBE9FCC1F}"/>
              </a:ext>
            </a:extLst>
          </p:cNvPr>
          <p:cNvSpPr/>
          <p:nvPr/>
        </p:nvSpPr>
        <p:spPr>
          <a:xfrm>
            <a:off x="1168924" y="2545237"/>
            <a:ext cx="3940405" cy="2630079"/>
          </a:xfrm>
          <a:prstGeom prst="roundRect">
            <a:avLst>
              <a:gd name="adj" fmla="val 1275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Azure AD Tenant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PowerBiDevCamp.net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32C137-899B-5351-976D-914EBCF15A78}"/>
              </a:ext>
            </a:extLst>
          </p:cNvPr>
          <p:cNvSpPr/>
          <p:nvPr/>
        </p:nvSpPr>
        <p:spPr>
          <a:xfrm>
            <a:off x="1409514" y="4057659"/>
            <a:ext cx="3426438" cy="7782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Black" panose="020B0A04020102020204" pitchFamily="34" charset="0"/>
              </a:rPr>
              <a:t>Azure Subscription</a:t>
            </a:r>
            <a:endParaRPr lang="en-US" sz="1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871F82-F4D7-9D17-F193-1B802DFF5C7B}"/>
              </a:ext>
            </a:extLst>
          </p:cNvPr>
          <p:cNvSpPr/>
          <p:nvPr/>
        </p:nvSpPr>
        <p:spPr>
          <a:xfrm>
            <a:off x="1411086" y="3210818"/>
            <a:ext cx="3426438" cy="7782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Black" panose="020B0A04020102020204" pitchFamily="34" charset="0"/>
              </a:rPr>
              <a:t>AAD Organization Account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tedp@poweridevcamp.net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A831BC-290C-580D-2FFD-B6A5A0C14876}"/>
              </a:ext>
            </a:extLst>
          </p:cNvPr>
          <p:cNvGrpSpPr/>
          <p:nvPr/>
        </p:nvGrpSpPr>
        <p:grpSpPr>
          <a:xfrm>
            <a:off x="5316718" y="2566653"/>
            <a:ext cx="5043340" cy="2561530"/>
            <a:chOff x="5250730" y="2906018"/>
            <a:chExt cx="5043340" cy="256153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7A44B77-995A-6361-983E-D55F7B4A6DE5}"/>
                </a:ext>
              </a:extLst>
            </p:cNvPr>
            <p:cNvSpPr/>
            <p:nvPr/>
          </p:nvSpPr>
          <p:spPr>
            <a:xfrm>
              <a:off x="6221691" y="2906018"/>
              <a:ext cx="4072379" cy="2561530"/>
            </a:xfrm>
            <a:prstGeom prst="roundRect">
              <a:avLst>
                <a:gd name="adj" fmla="val 8503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Azure AD B2C Tenant</a:t>
              </a:r>
            </a:p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PowerBiDevCampAuth.onMicrosoft.com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5794C0B-6AC7-A5B9-0989-29C9B2951E67}"/>
                </a:ext>
              </a:extLst>
            </p:cNvPr>
            <p:cNvSpPr/>
            <p:nvPr/>
          </p:nvSpPr>
          <p:spPr>
            <a:xfrm>
              <a:off x="6573833" y="4155858"/>
              <a:ext cx="3426438" cy="49391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Policy Store</a:t>
              </a:r>
              <a:endParaRPr lang="en-US" sz="10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9CB270A-5E5F-59FF-1214-639CF4739233}"/>
                </a:ext>
              </a:extLst>
            </p:cNvPr>
            <p:cNvSpPr/>
            <p:nvPr/>
          </p:nvSpPr>
          <p:spPr>
            <a:xfrm>
              <a:off x="6573833" y="4748960"/>
              <a:ext cx="3426438" cy="49391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Local and Federated Users</a:t>
              </a:r>
              <a:endParaRPr lang="en-US" sz="10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1C19B56-2AE1-24DF-6FD6-4DFF6EB102E2}"/>
                </a:ext>
              </a:extLst>
            </p:cNvPr>
            <p:cNvSpPr/>
            <p:nvPr/>
          </p:nvSpPr>
          <p:spPr>
            <a:xfrm>
              <a:off x="6573833" y="3562755"/>
              <a:ext cx="3426438" cy="49391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B2C Authority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powerbidevcampauth.b2clogin.com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AE8A771-B506-9898-F480-556358114AB5}"/>
                </a:ext>
              </a:extLst>
            </p:cNvPr>
            <p:cNvSpPr/>
            <p:nvPr/>
          </p:nvSpPr>
          <p:spPr bwMode="auto">
            <a:xfrm>
              <a:off x="5250730" y="3921550"/>
              <a:ext cx="820132" cy="575035"/>
            </a:xfrm>
            <a:prstGeom prst="rightArrow">
              <a:avLst/>
            </a:prstGeom>
            <a:solidFill>
              <a:schemeClr val="accent1"/>
            </a:solidFill>
            <a:ln w="28575">
              <a:solidFill>
                <a:schemeClr val="accent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718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5A56-C223-B874-78AA-8956B22F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 Azure AD B2C Tenant in the Azure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9A441-A9A8-B592-E24A-FA58D659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48" y="1348033"/>
            <a:ext cx="4458198" cy="3994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7BCCB-8EE6-D19D-4797-65B4B2BE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06" y="1349488"/>
            <a:ext cx="7138783" cy="3995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1CF4210-929D-7F2D-8821-C9B3325A323B}"/>
              </a:ext>
            </a:extLst>
          </p:cNvPr>
          <p:cNvSpPr/>
          <p:nvPr/>
        </p:nvSpPr>
        <p:spPr bwMode="auto">
          <a:xfrm>
            <a:off x="2545237" y="4817096"/>
            <a:ext cx="820132" cy="575035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CDFDAC6-6CFD-9F9E-0FCC-8FC768DC1453}"/>
              </a:ext>
            </a:extLst>
          </p:cNvPr>
          <p:cNvSpPr/>
          <p:nvPr/>
        </p:nvSpPr>
        <p:spPr bwMode="auto">
          <a:xfrm>
            <a:off x="6711886" y="3621465"/>
            <a:ext cx="736862" cy="469770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6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425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3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0042C7"/>
      </a:accent2>
      <a:accent3>
        <a:srgbClr val="00CC99"/>
      </a:accent3>
      <a:accent4>
        <a:srgbClr val="FF9900"/>
      </a:accent4>
      <a:accent5>
        <a:srgbClr val="9933FF"/>
      </a:accent5>
      <a:accent6>
        <a:srgbClr val="990033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44644</TotalTime>
  <Words>1936</Words>
  <Application>Microsoft Office PowerPoint</Application>
  <PresentationFormat>Custom</PresentationFormat>
  <Paragraphs>317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Arial 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Integrating Azure AD B2C with  App-Owns-Data Embedding</vt:lpstr>
      <vt:lpstr>Agenda</vt:lpstr>
      <vt:lpstr>What is Azure AD B2C?</vt:lpstr>
      <vt:lpstr>Comparing Azure AD B2B versus Azure AD B2C</vt:lpstr>
      <vt:lpstr>Authenticating Users for App-Owns-Data Embedding</vt:lpstr>
      <vt:lpstr>Understanding Azure AD B2C Architecture</vt:lpstr>
      <vt:lpstr>Creating an Azure AD B2C New Tenant</vt:lpstr>
      <vt:lpstr>Creating an Azure AD B2C Tenant in the Azure Portal</vt:lpstr>
      <vt:lpstr>Demo 1 – Getting Around in Azure AD B2C Tenant Portal</vt:lpstr>
      <vt:lpstr>If Success Is Important, Embrace the Azure AD B2C Docs</vt:lpstr>
      <vt:lpstr>Agenda</vt:lpstr>
      <vt:lpstr>Choosing Between User Flows and Custom Policies</vt:lpstr>
      <vt:lpstr>User flow versus Custom Policy Experience for Creators </vt:lpstr>
      <vt:lpstr>Working with User Flows in the Azure AD B2C Portal</vt:lpstr>
      <vt:lpstr>Creating a New User Flow</vt:lpstr>
      <vt:lpstr>User Flow Configuration Options</vt:lpstr>
      <vt:lpstr>User Flow Configuration Properties</vt:lpstr>
      <vt:lpstr>Testing a User Flow for Local Account Signup</vt:lpstr>
      <vt:lpstr>Tenant Settings for Company Branding</vt:lpstr>
      <vt:lpstr>Company Branding Provides Instant Gratification</vt:lpstr>
      <vt:lpstr>Identity Providers and Social Account Federation</vt:lpstr>
      <vt:lpstr>Creating Apps To Integrate with Social Identity Providers</vt:lpstr>
      <vt:lpstr>Configuring Identity Provider in AAD B2C Portal</vt:lpstr>
      <vt:lpstr>Signup and Sign In with Federated User Accounts</vt:lpstr>
      <vt:lpstr>Agenda</vt:lpstr>
      <vt:lpstr>Acquiring Tokens from AD B2C Authority</vt:lpstr>
      <vt:lpstr>Creating an Application in the Azure AD B2C Tenant</vt:lpstr>
      <vt:lpstr>Configuring Application with SPA Authentication</vt:lpstr>
      <vt:lpstr>Defining Custom Scope to Expose a Web API</vt:lpstr>
      <vt:lpstr>AADB2C_MSAL Sample Application in GitHub</vt:lpstr>
      <vt:lpstr>Updating AuthConfig.ts for Your Environment</vt:lpstr>
      <vt:lpstr>Testing Out the AADB2_MSAL Application</vt:lpstr>
      <vt:lpstr>Selecting Signup/Signin Account As the Active Account </vt:lpstr>
      <vt:lpstr>Inspecting the B2C Security Tokens using Fiddler</vt:lpstr>
      <vt:lpstr>Agenda</vt:lpstr>
      <vt:lpstr>AppOwnsDataStarterKit_B2C  a customized Version of the App-Owns-Data Starter Kit</vt:lpstr>
      <vt:lpstr>Managing Consumers Accounts with Microsoft Graph API</vt:lpstr>
      <vt:lpstr>Creating Administrative Application in B2C Tenant</vt:lpstr>
      <vt:lpstr>B2CAccountsManager.cs in AppOwnsDataAdmin</vt:lpstr>
      <vt:lpstr>Agenda</vt:lpstr>
      <vt:lpstr>Developing Custom Policies </vt:lpstr>
      <vt:lpstr>Getting Started with Custom Policies</vt:lpstr>
      <vt:lpstr>B2C Custom Policy Starter Pack</vt:lpstr>
      <vt:lpstr>Developing Custom Policies with Visual Studio Code</vt:lpstr>
      <vt:lpstr>Azure AD B2C Policy Explorer</vt:lpstr>
      <vt:lpstr>IntelliSense When Configuring Profile References</vt:lpstr>
      <vt:lpstr>Inspecting Azure AD B2C Traces from App Insights</vt:lpstr>
      <vt:lpstr>User Journeys and Orchestration Steps</vt:lpstr>
      <vt:lpstr>Building Up Claims in the Claims Bag</vt:lpstr>
      <vt:lpstr>Agenda</vt:lpstr>
      <vt:lpstr>Integrating API Connector with a User Signup Policy</vt:lpstr>
      <vt:lpstr>Azure Function Triggered in Response to User Signup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Ted Pattison</cp:lastModifiedBy>
  <cp:revision>378</cp:revision>
  <cp:lastPrinted>2019-05-02T20:11:39Z</cp:lastPrinted>
  <dcterms:created xsi:type="dcterms:W3CDTF">2018-09-21T01:16:59Z</dcterms:created>
  <dcterms:modified xsi:type="dcterms:W3CDTF">2022-10-27T15:15:38Z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